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309" r:id="rId3"/>
    <p:sldId id="287" r:id="rId4"/>
    <p:sldId id="286" r:id="rId5"/>
    <p:sldId id="289" r:id="rId6"/>
    <p:sldId id="290"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6" r:id="rId20"/>
    <p:sldId id="305" r:id="rId21"/>
    <p:sldId id="307" r:id="rId22"/>
    <p:sldId id="292" r:id="rId23"/>
    <p:sldId id="288" r:id="rId24"/>
    <p:sldId id="259" r:id="rId25"/>
    <p:sldId id="260" r:id="rId26"/>
    <p:sldId id="261" r:id="rId27"/>
    <p:sldId id="262" r:id="rId28"/>
    <p:sldId id="263" r:id="rId29"/>
    <p:sldId id="264" r:id="rId30"/>
    <p:sldId id="265" r:id="rId31"/>
    <p:sldId id="266" r:id="rId32"/>
    <p:sldId id="267" r:id="rId33"/>
    <p:sldId id="268" r:id="rId34"/>
    <p:sldId id="271" r:id="rId35"/>
    <p:sldId id="273" r:id="rId36"/>
    <p:sldId id="274" r:id="rId37"/>
    <p:sldId id="275" r:id="rId38"/>
    <p:sldId id="30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C94AB9-DFCF-44B8-88E7-9AC8FBCA3197}" v="1" dt="2023-01-27T07:48:09.803"/>
    <p1510:client id="{40012A3C-346F-4554-A8DE-75BAE696CAF4}" v="271" dt="2023-01-30T16:14:54.739"/>
    <p1510:client id="{65470B39-FCC3-4859-AEED-1EDD1B3FD1CB}" v="790" dt="2023-01-28T12:34:54.275"/>
    <p1510:client id="{7C70F0B8-26A1-4305-9F84-0C80E13F2FD6}" v="751" dt="2023-01-27T16:57:05.359"/>
    <p1510:client id="{9C2E7FC5-9F00-46A2-B63F-11492D54C5B6}" v="139" dt="2023-01-28T09:30:27.658"/>
    <p1510:client id="{A6C33C19-ECC4-47C1-9201-641E814A32BD}" v="120" dt="2023-01-25T09:22:53.051"/>
    <p1510:client id="{B1CD9C48-08A5-4F74-96F8-7A21A3520E17}" v="537" dt="2023-01-27T15:00:18.549"/>
    <p1510:client id="{D51F0EA7-8A8A-441D-A316-B5692A079FE1}" v="89" dt="2023-01-30T04:55:29.359"/>
    <p1510:client id="{E109FC40-8A7A-45C6-A940-F783F609ABC9}" v="534" dt="2023-01-27T08:50:45.654"/>
    <p1510:client id="{E47EEFAE-E04D-4B25-94E4-F291E9B744E3}" v="164" dt="2023-01-27T09:28:56.929"/>
    <p1510:client id="{E83D456E-8907-4ACD-AAB8-B62031310040}" v="647" dt="2023-01-29T12:46:27.327"/>
    <p1510:client id="{F68BE197-8606-467D-9C2E-4E3C6BAA1F5B}" v="421" dt="2023-01-28T14:20:22.255"/>
    <p1510:client id="{FC896470-6607-43CC-AA75-FA0DCB044EB5}" v="649" dt="2023-01-27T06:28:12.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279ADE-569C-4A7C-9019-FF5758D57731}"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85F3417F-EA6E-4459-90E8-6C5BA5DF5ED2}">
      <dgm:prSet/>
      <dgm:spPr/>
      <dgm:t>
        <a:bodyPr/>
        <a:lstStyle/>
        <a:p>
          <a:r>
            <a:rPr lang="en-US" b="1" i="1" dirty="0"/>
            <a:t>NAME : ALLU HARINI</a:t>
          </a:r>
          <a:endParaRPr lang="en-US" dirty="0"/>
        </a:p>
      </dgm:t>
    </dgm:pt>
    <dgm:pt modelId="{9B9659D2-C01A-4C42-BB43-FA18CCA1102D}" type="parTrans" cxnId="{5FE9B867-56F5-49C5-A9AC-53FBCBE055CF}">
      <dgm:prSet/>
      <dgm:spPr/>
      <dgm:t>
        <a:bodyPr/>
        <a:lstStyle/>
        <a:p>
          <a:endParaRPr lang="en-US"/>
        </a:p>
      </dgm:t>
    </dgm:pt>
    <dgm:pt modelId="{4B60EBC3-A58C-4683-A533-80ABFB33072F}" type="sibTrans" cxnId="{5FE9B867-56F5-49C5-A9AC-53FBCBE055CF}">
      <dgm:prSet/>
      <dgm:spPr/>
      <dgm:t>
        <a:bodyPr/>
        <a:lstStyle/>
        <a:p>
          <a:endParaRPr lang="en-US"/>
        </a:p>
      </dgm:t>
    </dgm:pt>
    <dgm:pt modelId="{57531DC3-D2A7-480B-BADD-4D0157B6CD9E}">
      <dgm:prSet/>
      <dgm:spPr/>
      <dgm:t>
        <a:bodyPr/>
        <a:lstStyle/>
        <a:p>
          <a:r>
            <a:rPr lang="en-US" b="1" i="1" dirty="0"/>
            <a:t>REG NO : 192224032</a:t>
          </a:r>
          <a:endParaRPr lang="en-US" dirty="0"/>
        </a:p>
      </dgm:t>
    </dgm:pt>
    <dgm:pt modelId="{287ABE80-1DAA-410F-BD00-503A62B10779}" type="parTrans" cxnId="{A64B29DA-CD47-41F3-8B7A-FF8C25EFD9EC}">
      <dgm:prSet/>
      <dgm:spPr/>
      <dgm:t>
        <a:bodyPr/>
        <a:lstStyle/>
        <a:p>
          <a:endParaRPr lang="en-US"/>
        </a:p>
      </dgm:t>
    </dgm:pt>
    <dgm:pt modelId="{10FE9F18-CF46-43A9-A3A3-C6A14E80E112}" type="sibTrans" cxnId="{A64B29DA-CD47-41F3-8B7A-FF8C25EFD9EC}">
      <dgm:prSet/>
      <dgm:spPr/>
      <dgm:t>
        <a:bodyPr/>
        <a:lstStyle/>
        <a:p>
          <a:endParaRPr lang="en-US"/>
        </a:p>
      </dgm:t>
    </dgm:pt>
    <dgm:pt modelId="{D9E34504-51E0-45CD-A3C6-6D23D66A80B2}">
      <dgm:prSet/>
      <dgm:spPr/>
      <dgm:t>
        <a:bodyPr/>
        <a:lstStyle/>
        <a:p>
          <a:r>
            <a:rPr lang="en-US" b="1" i="1" dirty="0"/>
            <a:t>SLOT : B</a:t>
          </a:r>
          <a:endParaRPr lang="en-US" dirty="0"/>
        </a:p>
      </dgm:t>
    </dgm:pt>
    <dgm:pt modelId="{2E7535C9-0CC4-4279-BB7A-02920F076DF1}" type="parTrans" cxnId="{289D9A8E-214A-44F9-A3E5-81A44F0717D3}">
      <dgm:prSet/>
      <dgm:spPr/>
      <dgm:t>
        <a:bodyPr/>
        <a:lstStyle/>
        <a:p>
          <a:endParaRPr lang="en-US"/>
        </a:p>
      </dgm:t>
    </dgm:pt>
    <dgm:pt modelId="{66EEA32A-6E12-4518-B672-8813EED54138}" type="sibTrans" cxnId="{289D9A8E-214A-44F9-A3E5-81A44F0717D3}">
      <dgm:prSet/>
      <dgm:spPr/>
      <dgm:t>
        <a:bodyPr/>
        <a:lstStyle/>
        <a:p>
          <a:endParaRPr lang="en-US"/>
        </a:p>
      </dgm:t>
    </dgm:pt>
    <dgm:pt modelId="{30685FE7-C086-462C-BFAE-43753D4875E1}">
      <dgm:prSet/>
      <dgm:spPr/>
      <dgm:t>
        <a:bodyPr/>
        <a:lstStyle/>
        <a:p>
          <a:pPr rtl="0"/>
          <a:r>
            <a:rPr lang="en-US" b="1" i="1" dirty="0"/>
            <a:t>CODE</a:t>
          </a:r>
          <a:r>
            <a:rPr lang="en-US" b="1" i="1" dirty="0">
              <a:latin typeface="Calibri Light" panose="020F0302020204030204"/>
            </a:rPr>
            <a:t> </a:t>
          </a:r>
          <a:r>
            <a:rPr lang="en-US" b="1" i="1" dirty="0"/>
            <a:t>:</a:t>
          </a:r>
          <a:r>
            <a:rPr lang="en-US" b="1" i="1" dirty="0">
              <a:latin typeface="Calibri Light" panose="020F0302020204030204"/>
            </a:rPr>
            <a:t> </a:t>
          </a:r>
          <a:r>
            <a:rPr lang="en-US" b="1" i="1" dirty="0"/>
            <a:t>BTA0185</a:t>
          </a:r>
          <a:endParaRPr lang="en-US" dirty="0"/>
        </a:p>
      </dgm:t>
    </dgm:pt>
    <dgm:pt modelId="{5F85DE34-FBCF-4FAD-AC35-781E438BEC84}" type="parTrans" cxnId="{904AFC77-5BD7-4DAF-958F-F12FDADC5EF6}">
      <dgm:prSet/>
      <dgm:spPr/>
      <dgm:t>
        <a:bodyPr/>
        <a:lstStyle/>
        <a:p>
          <a:endParaRPr lang="en-US"/>
        </a:p>
      </dgm:t>
    </dgm:pt>
    <dgm:pt modelId="{0FD9A047-2F05-4D80-B123-69FEEAA92ACB}" type="sibTrans" cxnId="{904AFC77-5BD7-4DAF-958F-F12FDADC5EF6}">
      <dgm:prSet/>
      <dgm:spPr/>
      <dgm:t>
        <a:bodyPr/>
        <a:lstStyle/>
        <a:p>
          <a:endParaRPr lang="en-US"/>
        </a:p>
      </dgm:t>
    </dgm:pt>
    <dgm:pt modelId="{EFFB2AFD-38B4-4B00-AAB8-CC2D125C10AA}">
      <dgm:prSet/>
      <dgm:spPr/>
      <dgm:t>
        <a:bodyPr/>
        <a:lstStyle/>
        <a:p>
          <a:pPr rtl="0"/>
          <a:r>
            <a:rPr lang="en-US" b="1" i="1" dirty="0"/>
            <a:t>DEPARTMENT</a:t>
          </a:r>
          <a:r>
            <a:rPr lang="en-US" b="1" i="1" dirty="0">
              <a:latin typeface="Calibri Light" panose="020F0302020204030204"/>
            </a:rPr>
            <a:t> </a:t>
          </a:r>
          <a:r>
            <a:rPr lang="en-US" b="1" i="1" dirty="0"/>
            <a:t>: AI &amp; DS</a:t>
          </a:r>
          <a:endParaRPr lang="en-US" dirty="0"/>
        </a:p>
      </dgm:t>
    </dgm:pt>
    <dgm:pt modelId="{2676245A-75E4-4C4D-8284-972102C7A8A3}" type="parTrans" cxnId="{3862A739-ADA9-45B9-8681-9CEA2EA57ED9}">
      <dgm:prSet/>
      <dgm:spPr/>
      <dgm:t>
        <a:bodyPr/>
        <a:lstStyle/>
        <a:p>
          <a:endParaRPr lang="en-US"/>
        </a:p>
      </dgm:t>
    </dgm:pt>
    <dgm:pt modelId="{6819FADC-08F1-47FC-A9DC-FD20BF240843}" type="sibTrans" cxnId="{3862A739-ADA9-45B9-8681-9CEA2EA57ED9}">
      <dgm:prSet/>
      <dgm:spPr/>
      <dgm:t>
        <a:bodyPr/>
        <a:lstStyle/>
        <a:p>
          <a:endParaRPr lang="en-US"/>
        </a:p>
      </dgm:t>
    </dgm:pt>
    <dgm:pt modelId="{DD670E1F-4841-46C2-BB19-E1D1F95840A4}" type="pres">
      <dgm:prSet presAssocID="{A5279ADE-569C-4A7C-9019-FF5758D57731}" presName="hierChild1" presStyleCnt="0">
        <dgm:presLayoutVars>
          <dgm:chPref val="1"/>
          <dgm:dir/>
          <dgm:animOne val="branch"/>
          <dgm:animLvl val="lvl"/>
          <dgm:resizeHandles/>
        </dgm:presLayoutVars>
      </dgm:prSet>
      <dgm:spPr/>
    </dgm:pt>
    <dgm:pt modelId="{352271A1-B537-438E-AB3D-297E9049A705}" type="pres">
      <dgm:prSet presAssocID="{85F3417F-EA6E-4459-90E8-6C5BA5DF5ED2}" presName="hierRoot1" presStyleCnt="0"/>
      <dgm:spPr/>
    </dgm:pt>
    <dgm:pt modelId="{6DFC1D05-AC75-4C87-8ADE-351680B32BDF}" type="pres">
      <dgm:prSet presAssocID="{85F3417F-EA6E-4459-90E8-6C5BA5DF5ED2}" presName="composite" presStyleCnt="0"/>
      <dgm:spPr/>
    </dgm:pt>
    <dgm:pt modelId="{670B5559-1195-4468-AFDF-64C8496D4353}" type="pres">
      <dgm:prSet presAssocID="{85F3417F-EA6E-4459-90E8-6C5BA5DF5ED2}" presName="background" presStyleLbl="node0" presStyleIdx="0" presStyleCnt="5"/>
      <dgm:spPr/>
    </dgm:pt>
    <dgm:pt modelId="{93B7B5A1-1056-4D04-AAC3-ADF493417196}" type="pres">
      <dgm:prSet presAssocID="{85F3417F-EA6E-4459-90E8-6C5BA5DF5ED2}" presName="text" presStyleLbl="fgAcc0" presStyleIdx="0" presStyleCnt="5">
        <dgm:presLayoutVars>
          <dgm:chPref val="3"/>
        </dgm:presLayoutVars>
      </dgm:prSet>
      <dgm:spPr/>
    </dgm:pt>
    <dgm:pt modelId="{FECB2FB1-3483-4FC2-9E09-2114C741726E}" type="pres">
      <dgm:prSet presAssocID="{85F3417F-EA6E-4459-90E8-6C5BA5DF5ED2}" presName="hierChild2" presStyleCnt="0"/>
      <dgm:spPr/>
    </dgm:pt>
    <dgm:pt modelId="{18F28C91-E823-48EE-98BB-500BF0B0CA1B}" type="pres">
      <dgm:prSet presAssocID="{57531DC3-D2A7-480B-BADD-4D0157B6CD9E}" presName="hierRoot1" presStyleCnt="0"/>
      <dgm:spPr/>
    </dgm:pt>
    <dgm:pt modelId="{2E2AC3BF-389D-4604-900E-7C2EE7442F70}" type="pres">
      <dgm:prSet presAssocID="{57531DC3-D2A7-480B-BADD-4D0157B6CD9E}" presName="composite" presStyleCnt="0"/>
      <dgm:spPr/>
    </dgm:pt>
    <dgm:pt modelId="{0AC73FF5-CDAF-4D41-99AE-F29E785F09AE}" type="pres">
      <dgm:prSet presAssocID="{57531DC3-D2A7-480B-BADD-4D0157B6CD9E}" presName="background" presStyleLbl="node0" presStyleIdx="1" presStyleCnt="5"/>
      <dgm:spPr/>
    </dgm:pt>
    <dgm:pt modelId="{A4066A14-B10B-4615-874C-88D26DEFD069}" type="pres">
      <dgm:prSet presAssocID="{57531DC3-D2A7-480B-BADD-4D0157B6CD9E}" presName="text" presStyleLbl="fgAcc0" presStyleIdx="1" presStyleCnt="5">
        <dgm:presLayoutVars>
          <dgm:chPref val="3"/>
        </dgm:presLayoutVars>
      </dgm:prSet>
      <dgm:spPr/>
    </dgm:pt>
    <dgm:pt modelId="{E305B401-FFD8-4998-BA33-A5E46AE57F3D}" type="pres">
      <dgm:prSet presAssocID="{57531DC3-D2A7-480B-BADD-4D0157B6CD9E}" presName="hierChild2" presStyleCnt="0"/>
      <dgm:spPr/>
    </dgm:pt>
    <dgm:pt modelId="{21C80643-2F39-42FE-B841-7A3D1DBEED55}" type="pres">
      <dgm:prSet presAssocID="{D9E34504-51E0-45CD-A3C6-6D23D66A80B2}" presName="hierRoot1" presStyleCnt="0"/>
      <dgm:spPr/>
    </dgm:pt>
    <dgm:pt modelId="{7EA67E99-C83E-48B9-BB50-658E7A45C74C}" type="pres">
      <dgm:prSet presAssocID="{D9E34504-51E0-45CD-A3C6-6D23D66A80B2}" presName="composite" presStyleCnt="0"/>
      <dgm:spPr/>
    </dgm:pt>
    <dgm:pt modelId="{D391CFC3-F9F1-4D4F-A46F-C20BB4122504}" type="pres">
      <dgm:prSet presAssocID="{D9E34504-51E0-45CD-A3C6-6D23D66A80B2}" presName="background" presStyleLbl="node0" presStyleIdx="2" presStyleCnt="5"/>
      <dgm:spPr/>
    </dgm:pt>
    <dgm:pt modelId="{A53FEB9F-CC34-41E1-8073-D8A4B3F0967C}" type="pres">
      <dgm:prSet presAssocID="{D9E34504-51E0-45CD-A3C6-6D23D66A80B2}" presName="text" presStyleLbl="fgAcc0" presStyleIdx="2" presStyleCnt="5">
        <dgm:presLayoutVars>
          <dgm:chPref val="3"/>
        </dgm:presLayoutVars>
      </dgm:prSet>
      <dgm:spPr/>
    </dgm:pt>
    <dgm:pt modelId="{4654E070-0CCB-41E3-B371-0FD975C1BC73}" type="pres">
      <dgm:prSet presAssocID="{D9E34504-51E0-45CD-A3C6-6D23D66A80B2}" presName="hierChild2" presStyleCnt="0"/>
      <dgm:spPr/>
    </dgm:pt>
    <dgm:pt modelId="{7743A2CE-201F-42F5-BCC2-F8EFDD0C71AE}" type="pres">
      <dgm:prSet presAssocID="{30685FE7-C086-462C-BFAE-43753D4875E1}" presName="hierRoot1" presStyleCnt="0"/>
      <dgm:spPr/>
    </dgm:pt>
    <dgm:pt modelId="{D4AD027B-F7C2-4512-B516-6AE28C081B8A}" type="pres">
      <dgm:prSet presAssocID="{30685FE7-C086-462C-BFAE-43753D4875E1}" presName="composite" presStyleCnt="0"/>
      <dgm:spPr/>
    </dgm:pt>
    <dgm:pt modelId="{25320A9B-A5A2-427D-B23A-B6FD30DD0970}" type="pres">
      <dgm:prSet presAssocID="{30685FE7-C086-462C-BFAE-43753D4875E1}" presName="background" presStyleLbl="node0" presStyleIdx="3" presStyleCnt="5"/>
      <dgm:spPr/>
    </dgm:pt>
    <dgm:pt modelId="{CC807A33-833F-48E5-94D0-C75600DA17A2}" type="pres">
      <dgm:prSet presAssocID="{30685FE7-C086-462C-BFAE-43753D4875E1}" presName="text" presStyleLbl="fgAcc0" presStyleIdx="3" presStyleCnt="5">
        <dgm:presLayoutVars>
          <dgm:chPref val="3"/>
        </dgm:presLayoutVars>
      </dgm:prSet>
      <dgm:spPr/>
    </dgm:pt>
    <dgm:pt modelId="{96AD7BB7-F4F4-4134-B9D5-798F6FCA8B5B}" type="pres">
      <dgm:prSet presAssocID="{30685FE7-C086-462C-BFAE-43753D4875E1}" presName="hierChild2" presStyleCnt="0"/>
      <dgm:spPr/>
    </dgm:pt>
    <dgm:pt modelId="{4985F1E7-60BE-4A91-9178-59F0DA099C45}" type="pres">
      <dgm:prSet presAssocID="{EFFB2AFD-38B4-4B00-AAB8-CC2D125C10AA}" presName="hierRoot1" presStyleCnt="0"/>
      <dgm:spPr/>
    </dgm:pt>
    <dgm:pt modelId="{B23352BE-EC18-4E03-A777-CC349BEAA964}" type="pres">
      <dgm:prSet presAssocID="{EFFB2AFD-38B4-4B00-AAB8-CC2D125C10AA}" presName="composite" presStyleCnt="0"/>
      <dgm:spPr/>
    </dgm:pt>
    <dgm:pt modelId="{5CC55F98-8091-4318-949F-9D157529C65F}" type="pres">
      <dgm:prSet presAssocID="{EFFB2AFD-38B4-4B00-AAB8-CC2D125C10AA}" presName="background" presStyleLbl="node0" presStyleIdx="4" presStyleCnt="5"/>
      <dgm:spPr/>
    </dgm:pt>
    <dgm:pt modelId="{040E2D78-A2FA-4D1F-980E-E6060BB91C11}" type="pres">
      <dgm:prSet presAssocID="{EFFB2AFD-38B4-4B00-AAB8-CC2D125C10AA}" presName="text" presStyleLbl="fgAcc0" presStyleIdx="4" presStyleCnt="5">
        <dgm:presLayoutVars>
          <dgm:chPref val="3"/>
        </dgm:presLayoutVars>
      </dgm:prSet>
      <dgm:spPr/>
    </dgm:pt>
    <dgm:pt modelId="{38D2322B-CD11-4403-8CF2-9651D6F8C23B}" type="pres">
      <dgm:prSet presAssocID="{EFFB2AFD-38B4-4B00-AAB8-CC2D125C10AA}" presName="hierChild2" presStyleCnt="0"/>
      <dgm:spPr/>
    </dgm:pt>
  </dgm:ptLst>
  <dgm:cxnLst>
    <dgm:cxn modelId="{8C5EB418-B128-40EE-9DF8-5FC562AD6173}" type="presOf" srcId="{85F3417F-EA6E-4459-90E8-6C5BA5DF5ED2}" destId="{93B7B5A1-1056-4D04-AAC3-ADF493417196}" srcOrd="0" destOrd="0" presId="urn:microsoft.com/office/officeart/2005/8/layout/hierarchy1"/>
    <dgm:cxn modelId="{ECA9B618-FF5D-45AF-826B-ED1057ECA0CC}" type="presOf" srcId="{57531DC3-D2A7-480B-BADD-4D0157B6CD9E}" destId="{A4066A14-B10B-4615-874C-88D26DEFD069}" srcOrd="0" destOrd="0" presId="urn:microsoft.com/office/officeart/2005/8/layout/hierarchy1"/>
    <dgm:cxn modelId="{3862A739-ADA9-45B9-8681-9CEA2EA57ED9}" srcId="{A5279ADE-569C-4A7C-9019-FF5758D57731}" destId="{EFFB2AFD-38B4-4B00-AAB8-CC2D125C10AA}" srcOrd="4" destOrd="0" parTransId="{2676245A-75E4-4C4D-8284-972102C7A8A3}" sibTransId="{6819FADC-08F1-47FC-A9DC-FD20BF240843}"/>
    <dgm:cxn modelId="{3D110867-A74B-4CBE-AFE4-45A9964DE440}" type="presOf" srcId="{D9E34504-51E0-45CD-A3C6-6D23D66A80B2}" destId="{A53FEB9F-CC34-41E1-8073-D8A4B3F0967C}" srcOrd="0" destOrd="0" presId="urn:microsoft.com/office/officeart/2005/8/layout/hierarchy1"/>
    <dgm:cxn modelId="{5FE9B867-56F5-49C5-A9AC-53FBCBE055CF}" srcId="{A5279ADE-569C-4A7C-9019-FF5758D57731}" destId="{85F3417F-EA6E-4459-90E8-6C5BA5DF5ED2}" srcOrd="0" destOrd="0" parTransId="{9B9659D2-C01A-4C42-BB43-FA18CCA1102D}" sibTransId="{4B60EBC3-A58C-4683-A533-80ABFB33072F}"/>
    <dgm:cxn modelId="{5944A368-206F-4A10-A2FA-FC95F6826FDC}" type="presOf" srcId="{A5279ADE-569C-4A7C-9019-FF5758D57731}" destId="{DD670E1F-4841-46C2-BB19-E1D1F95840A4}" srcOrd="0" destOrd="0" presId="urn:microsoft.com/office/officeart/2005/8/layout/hierarchy1"/>
    <dgm:cxn modelId="{99BE9650-F09C-4DB6-A6AF-0219602CD783}" type="presOf" srcId="{EFFB2AFD-38B4-4B00-AAB8-CC2D125C10AA}" destId="{040E2D78-A2FA-4D1F-980E-E6060BB91C11}" srcOrd="0" destOrd="0" presId="urn:microsoft.com/office/officeart/2005/8/layout/hierarchy1"/>
    <dgm:cxn modelId="{904AFC77-5BD7-4DAF-958F-F12FDADC5EF6}" srcId="{A5279ADE-569C-4A7C-9019-FF5758D57731}" destId="{30685FE7-C086-462C-BFAE-43753D4875E1}" srcOrd="3" destOrd="0" parTransId="{5F85DE34-FBCF-4FAD-AC35-781E438BEC84}" sibTransId="{0FD9A047-2F05-4D80-B123-69FEEAA92ACB}"/>
    <dgm:cxn modelId="{289D9A8E-214A-44F9-A3E5-81A44F0717D3}" srcId="{A5279ADE-569C-4A7C-9019-FF5758D57731}" destId="{D9E34504-51E0-45CD-A3C6-6D23D66A80B2}" srcOrd="2" destOrd="0" parTransId="{2E7535C9-0CC4-4279-BB7A-02920F076DF1}" sibTransId="{66EEA32A-6E12-4518-B672-8813EED54138}"/>
    <dgm:cxn modelId="{2242F8AE-FC6A-46E1-997F-2FAC6421E204}" type="presOf" srcId="{30685FE7-C086-462C-BFAE-43753D4875E1}" destId="{CC807A33-833F-48E5-94D0-C75600DA17A2}" srcOrd="0" destOrd="0" presId="urn:microsoft.com/office/officeart/2005/8/layout/hierarchy1"/>
    <dgm:cxn modelId="{A64B29DA-CD47-41F3-8B7A-FF8C25EFD9EC}" srcId="{A5279ADE-569C-4A7C-9019-FF5758D57731}" destId="{57531DC3-D2A7-480B-BADD-4D0157B6CD9E}" srcOrd="1" destOrd="0" parTransId="{287ABE80-1DAA-410F-BD00-503A62B10779}" sibTransId="{10FE9F18-CF46-43A9-A3A3-C6A14E80E112}"/>
    <dgm:cxn modelId="{AA75589D-C7AD-448C-987B-18C5AC7D1730}" type="presParOf" srcId="{DD670E1F-4841-46C2-BB19-E1D1F95840A4}" destId="{352271A1-B537-438E-AB3D-297E9049A705}" srcOrd="0" destOrd="0" presId="urn:microsoft.com/office/officeart/2005/8/layout/hierarchy1"/>
    <dgm:cxn modelId="{696EC6A4-2694-4957-923A-2CE21F1B66AA}" type="presParOf" srcId="{352271A1-B537-438E-AB3D-297E9049A705}" destId="{6DFC1D05-AC75-4C87-8ADE-351680B32BDF}" srcOrd="0" destOrd="0" presId="urn:microsoft.com/office/officeart/2005/8/layout/hierarchy1"/>
    <dgm:cxn modelId="{030FFFCC-8E72-4BFB-B165-5EBAB0CBE7B5}" type="presParOf" srcId="{6DFC1D05-AC75-4C87-8ADE-351680B32BDF}" destId="{670B5559-1195-4468-AFDF-64C8496D4353}" srcOrd="0" destOrd="0" presId="urn:microsoft.com/office/officeart/2005/8/layout/hierarchy1"/>
    <dgm:cxn modelId="{675ABFCA-2987-4950-8B7F-98454E4F3DD8}" type="presParOf" srcId="{6DFC1D05-AC75-4C87-8ADE-351680B32BDF}" destId="{93B7B5A1-1056-4D04-AAC3-ADF493417196}" srcOrd="1" destOrd="0" presId="urn:microsoft.com/office/officeart/2005/8/layout/hierarchy1"/>
    <dgm:cxn modelId="{67AD9CF8-80BB-43FB-B2F0-17F9DB038F88}" type="presParOf" srcId="{352271A1-B537-438E-AB3D-297E9049A705}" destId="{FECB2FB1-3483-4FC2-9E09-2114C741726E}" srcOrd="1" destOrd="0" presId="urn:microsoft.com/office/officeart/2005/8/layout/hierarchy1"/>
    <dgm:cxn modelId="{4A35F05C-65ED-4178-8DBE-8BB0C8785E9F}" type="presParOf" srcId="{DD670E1F-4841-46C2-BB19-E1D1F95840A4}" destId="{18F28C91-E823-48EE-98BB-500BF0B0CA1B}" srcOrd="1" destOrd="0" presId="urn:microsoft.com/office/officeart/2005/8/layout/hierarchy1"/>
    <dgm:cxn modelId="{49139E16-7598-41AB-8F30-260A90E073D2}" type="presParOf" srcId="{18F28C91-E823-48EE-98BB-500BF0B0CA1B}" destId="{2E2AC3BF-389D-4604-900E-7C2EE7442F70}" srcOrd="0" destOrd="0" presId="urn:microsoft.com/office/officeart/2005/8/layout/hierarchy1"/>
    <dgm:cxn modelId="{14AC7414-9E55-44E5-9628-65973F70E4DB}" type="presParOf" srcId="{2E2AC3BF-389D-4604-900E-7C2EE7442F70}" destId="{0AC73FF5-CDAF-4D41-99AE-F29E785F09AE}" srcOrd="0" destOrd="0" presId="urn:microsoft.com/office/officeart/2005/8/layout/hierarchy1"/>
    <dgm:cxn modelId="{E4F99FF7-AA59-4572-BF07-DD8BF148EA54}" type="presParOf" srcId="{2E2AC3BF-389D-4604-900E-7C2EE7442F70}" destId="{A4066A14-B10B-4615-874C-88D26DEFD069}" srcOrd="1" destOrd="0" presId="urn:microsoft.com/office/officeart/2005/8/layout/hierarchy1"/>
    <dgm:cxn modelId="{125FF39E-2A80-44CB-AE7B-B441F75BB1FA}" type="presParOf" srcId="{18F28C91-E823-48EE-98BB-500BF0B0CA1B}" destId="{E305B401-FFD8-4998-BA33-A5E46AE57F3D}" srcOrd="1" destOrd="0" presId="urn:microsoft.com/office/officeart/2005/8/layout/hierarchy1"/>
    <dgm:cxn modelId="{DC49ECA5-F057-4245-B87A-CBDF8D08BE8F}" type="presParOf" srcId="{DD670E1F-4841-46C2-BB19-E1D1F95840A4}" destId="{21C80643-2F39-42FE-B841-7A3D1DBEED55}" srcOrd="2" destOrd="0" presId="urn:microsoft.com/office/officeart/2005/8/layout/hierarchy1"/>
    <dgm:cxn modelId="{BAC088F3-C880-42CB-B715-887BE72CD6B4}" type="presParOf" srcId="{21C80643-2F39-42FE-B841-7A3D1DBEED55}" destId="{7EA67E99-C83E-48B9-BB50-658E7A45C74C}" srcOrd="0" destOrd="0" presId="urn:microsoft.com/office/officeart/2005/8/layout/hierarchy1"/>
    <dgm:cxn modelId="{35F212DD-D474-4B78-A73D-E092068F7114}" type="presParOf" srcId="{7EA67E99-C83E-48B9-BB50-658E7A45C74C}" destId="{D391CFC3-F9F1-4D4F-A46F-C20BB4122504}" srcOrd="0" destOrd="0" presId="urn:microsoft.com/office/officeart/2005/8/layout/hierarchy1"/>
    <dgm:cxn modelId="{5FE75E47-038A-4A5B-9AC8-2A3BF5CFE331}" type="presParOf" srcId="{7EA67E99-C83E-48B9-BB50-658E7A45C74C}" destId="{A53FEB9F-CC34-41E1-8073-D8A4B3F0967C}" srcOrd="1" destOrd="0" presId="urn:microsoft.com/office/officeart/2005/8/layout/hierarchy1"/>
    <dgm:cxn modelId="{2739DD68-0505-4D4E-8D27-3087F62B32C8}" type="presParOf" srcId="{21C80643-2F39-42FE-B841-7A3D1DBEED55}" destId="{4654E070-0CCB-41E3-B371-0FD975C1BC73}" srcOrd="1" destOrd="0" presId="urn:microsoft.com/office/officeart/2005/8/layout/hierarchy1"/>
    <dgm:cxn modelId="{83D3AD17-7B60-4140-92C6-24B552FC4088}" type="presParOf" srcId="{DD670E1F-4841-46C2-BB19-E1D1F95840A4}" destId="{7743A2CE-201F-42F5-BCC2-F8EFDD0C71AE}" srcOrd="3" destOrd="0" presId="urn:microsoft.com/office/officeart/2005/8/layout/hierarchy1"/>
    <dgm:cxn modelId="{C0A2289E-6BC7-41EF-9B9A-3440F967A28E}" type="presParOf" srcId="{7743A2CE-201F-42F5-BCC2-F8EFDD0C71AE}" destId="{D4AD027B-F7C2-4512-B516-6AE28C081B8A}" srcOrd="0" destOrd="0" presId="urn:microsoft.com/office/officeart/2005/8/layout/hierarchy1"/>
    <dgm:cxn modelId="{78B589D9-5F08-4CA2-BE19-3CF7EBCBC8CC}" type="presParOf" srcId="{D4AD027B-F7C2-4512-B516-6AE28C081B8A}" destId="{25320A9B-A5A2-427D-B23A-B6FD30DD0970}" srcOrd="0" destOrd="0" presId="urn:microsoft.com/office/officeart/2005/8/layout/hierarchy1"/>
    <dgm:cxn modelId="{2DA721AA-BAE2-49CE-84B8-DD828AC706E4}" type="presParOf" srcId="{D4AD027B-F7C2-4512-B516-6AE28C081B8A}" destId="{CC807A33-833F-48E5-94D0-C75600DA17A2}" srcOrd="1" destOrd="0" presId="urn:microsoft.com/office/officeart/2005/8/layout/hierarchy1"/>
    <dgm:cxn modelId="{03D7995D-A4C5-44C9-8B56-EC0562EF31A8}" type="presParOf" srcId="{7743A2CE-201F-42F5-BCC2-F8EFDD0C71AE}" destId="{96AD7BB7-F4F4-4134-B9D5-798F6FCA8B5B}" srcOrd="1" destOrd="0" presId="urn:microsoft.com/office/officeart/2005/8/layout/hierarchy1"/>
    <dgm:cxn modelId="{EE88FB97-E0B8-4829-B535-34F6C6FF9D2A}" type="presParOf" srcId="{DD670E1F-4841-46C2-BB19-E1D1F95840A4}" destId="{4985F1E7-60BE-4A91-9178-59F0DA099C45}" srcOrd="4" destOrd="0" presId="urn:microsoft.com/office/officeart/2005/8/layout/hierarchy1"/>
    <dgm:cxn modelId="{E17B033C-A78C-452D-B5D3-2556207F9FD2}" type="presParOf" srcId="{4985F1E7-60BE-4A91-9178-59F0DA099C45}" destId="{B23352BE-EC18-4E03-A777-CC349BEAA964}" srcOrd="0" destOrd="0" presId="urn:microsoft.com/office/officeart/2005/8/layout/hierarchy1"/>
    <dgm:cxn modelId="{E6A81D6C-6AF7-4E0C-8CA8-C55FBBF15F4D}" type="presParOf" srcId="{B23352BE-EC18-4E03-A777-CC349BEAA964}" destId="{5CC55F98-8091-4318-949F-9D157529C65F}" srcOrd="0" destOrd="0" presId="urn:microsoft.com/office/officeart/2005/8/layout/hierarchy1"/>
    <dgm:cxn modelId="{D9AFC7B5-1682-4F2F-830B-2C877C290819}" type="presParOf" srcId="{B23352BE-EC18-4E03-A777-CC349BEAA964}" destId="{040E2D78-A2FA-4D1F-980E-E6060BB91C11}" srcOrd="1" destOrd="0" presId="urn:microsoft.com/office/officeart/2005/8/layout/hierarchy1"/>
    <dgm:cxn modelId="{648BC257-D1C2-43E3-B968-BA94508B3897}" type="presParOf" srcId="{4985F1E7-60BE-4A91-9178-59F0DA099C45}" destId="{38D2322B-CD11-4403-8CF2-9651D6F8C23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9B7442-45B3-40BE-86C3-1BE088D11527}"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B5EC8176-C377-440A-BA2E-C7E6B849638A}">
      <dgm:prSet/>
      <dgm:spPr/>
      <dgm:t>
        <a:bodyPr/>
        <a:lstStyle/>
        <a:p>
          <a:r>
            <a:rPr lang="en-US" b="1" dirty="0"/>
            <a:t>Primary Functions:</a:t>
          </a:r>
          <a:endParaRPr lang="en-US" dirty="0"/>
        </a:p>
      </dgm:t>
    </dgm:pt>
    <dgm:pt modelId="{D59A453C-2550-44EF-B659-7D4A0A1D5E34}" type="parTrans" cxnId="{4E8D1F72-240D-47EF-A5E2-45358023AE41}">
      <dgm:prSet/>
      <dgm:spPr/>
      <dgm:t>
        <a:bodyPr/>
        <a:lstStyle/>
        <a:p>
          <a:endParaRPr lang="en-US"/>
        </a:p>
      </dgm:t>
    </dgm:pt>
    <dgm:pt modelId="{AB38FBFD-B86A-43FD-A035-A54098B472E2}" type="sibTrans" cxnId="{4E8D1F72-240D-47EF-A5E2-45358023AE41}">
      <dgm:prSet/>
      <dgm:spPr/>
      <dgm:t>
        <a:bodyPr/>
        <a:lstStyle/>
        <a:p>
          <a:endParaRPr lang="en-US"/>
        </a:p>
      </dgm:t>
    </dgm:pt>
    <dgm:pt modelId="{7196C27D-4CA2-444A-A273-6DD79E56BDA8}">
      <dgm:prSet/>
      <dgm:spPr/>
      <dgm:t>
        <a:bodyPr/>
        <a:lstStyle/>
        <a:p>
          <a:r>
            <a:rPr lang="en-US" dirty="0"/>
            <a:t>The respiratory system provides oxygen for metabolism in the tissues.</a:t>
          </a:r>
        </a:p>
      </dgm:t>
    </dgm:pt>
    <dgm:pt modelId="{2AFFD6E1-6B98-4118-BF43-A2E86E372494}" type="parTrans" cxnId="{05D400F5-D092-4EB2-83E5-2082D218D27D}">
      <dgm:prSet/>
      <dgm:spPr/>
      <dgm:t>
        <a:bodyPr/>
        <a:lstStyle/>
        <a:p>
          <a:endParaRPr lang="en-US"/>
        </a:p>
      </dgm:t>
    </dgm:pt>
    <dgm:pt modelId="{6550C076-1E86-45DD-B4D0-520DF3493F35}" type="sibTrans" cxnId="{05D400F5-D092-4EB2-83E5-2082D218D27D}">
      <dgm:prSet/>
      <dgm:spPr/>
      <dgm:t>
        <a:bodyPr/>
        <a:lstStyle/>
        <a:p>
          <a:endParaRPr lang="en-US"/>
        </a:p>
      </dgm:t>
    </dgm:pt>
    <dgm:pt modelId="{B8E2EBB6-B5A5-4443-95C6-800122B49A46}">
      <dgm:prSet/>
      <dgm:spPr/>
      <dgm:t>
        <a:bodyPr/>
        <a:lstStyle/>
        <a:p>
          <a:r>
            <a:rPr lang="en-US" dirty="0"/>
            <a:t>The respiratory system removes carbon dioxide, the waste product of metabolism</a:t>
          </a:r>
        </a:p>
      </dgm:t>
    </dgm:pt>
    <dgm:pt modelId="{02210301-0103-4354-ADF8-92893C7AF541}" type="parTrans" cxnId="{CEB7624D-9A22-4725-9D48-D130EB0234A1}">
      <dgm:prSet/>
      <dgm:spPr/>
      <dgm:t>
        <a:bodyPr/>
        <a:lstStyle/>
        <a:p>
          <a:endParaRPr lang="en-US"/>
        </a:p>
      </dgm:t>
    </dgm:pt>
    <dgm:pt modelId="{B51EF150-A887-48B6-B0CE-B5F050F63340}" type="sibTrans" cxnId="{CEB7624D-9A22-4725-9D48-D130EB0234A1}">
      <dgm:prSet/>
      <dgm:spPr/>
      <dgm:t>
        <a:bodyPr/>
        <a:lstStyle/>
        <a:p>
          <a:endParaRPr lang="en-US"/>
        </a:p>
      </dgm:t>
    </dgm:pt>
    <dgm:pt modelId="{E4FD3D21-1375-49B9-B86D-F43E6C67CF82}">
      <dgm:prSet/>
      <dgm:spPr/>
      <dgm:t>
        <a:bodyPr/>
        <a:lstStyle/>
        <a:p>
          <a:r>
            <a:rPr lang="en-US" b="1" dirty="0"/>
            <a:t>Secondary Functions:</a:t>
          </a:r>
          <a:endParaRPr lang="en-US" dirty="0"/>
        </a:p>
      </dgm:t>
    </dgm:pt>
    <dgm:pt modelId="{2062F9F8-2A12-49AB-A86B-79EBE1D4F257}" type="parTrans" cxnId="{71E309F3-171E-4BF9-9973-131F11FF967B}">
      <dgm:prSet/>
      <dgm:spPr/>
      <dgm:t>
        <a:bodyPr/>
        <a:lstStyle/>
        <a:p>
          <a:endParaRPr lang="en-US"/>
        </a:p>
      </dgm:t>
    </dgm:pt>
    <dgm:pt modelId="{AA9AC6A3-119C-4DB5-BF44-E2F488B94EEC}" type="sibTrans" cxnId="{71E309F3-171E-4BF9-9973-131F11FF967B}">
      <dgm:prSet/>
      <dgm:spPr/>
      <dgm:t>
        <a:bodyPr/>
        <a:lstStyle/>
        <a:p>
          <a:endParaRPr lang="en-US"/>
        </a:p>
      </dgm:t>
    </dgm:pt>
    <dgm:pt modelId="{6B12A3C7-8E7E-40CC-97CF-7B594F82E369}">
      <dgm:prSet/>
      <dgm:spPr/>
      <dgm:t>
        <a:bodyPr/>
        <a:lstStyle/>
        <a:p>
          <a:r>
            <a:rPr lang="en-US" dirty="0"/>
            <a:t>The respiratory system facilities sense of smell.</a:t>
          </a:r>
        </a:p>
      </dgm:t>
    </dgm:pt>
    <dgm:pt modelId="{B0E9C5DD-0F12-4999-BCB8-4C5A579A7C7B}" type="parTrans" cxnId="{53F5DF8D-DE12-41E1-8E35-014A5967B12F}">
      <dgm:prSet/>
      <dgm:spPr/>
      <dgm:t>
        <a:bodyPr/>
        <a:lstStyle/>
        <a:p>
          <a:endParaRPr lang="en-US"/>
        </a:p>
      </dgm:t>
    </dgm:pt>
    <dgm:pt modelId="{7A030468-52BA-4B62-8C63-0033742F1CCB}" type="sibTrans" cxnId="{53F5DF8D-DE12-41E1-8E35-014A5967B12F}">
      <dgm:prSet/>
      <dgm:spPr/>
      <dgm:t>
        <a:bodyPr/>
        <a:lstStyle/>
        <a:p>
          <a:endParaRPr lang="en-US"/>
        </a:p>
      </dgm:t>
    </dgm:pt>
    <dgm:pt modelId="{3AC2B105-0D37-4FE7-B124-CDFCAD934609}">
      <dgm:prSet/>
      <dgm:spPr/>
      <dgm:t>
        <a:bodyPr/>
        <a:lstStyle/>
        <a:p>
          <a:r>
            <a:rPr lang="en-US" dirty="0"/>
            <a:t>The respiratory system maintains acid-base balance.</a:t>
          </a:r>
        </a:p>
      </dgm:t>
    </dgm:pt>
    <dgm:pt modelId="{9F76AC13-869D-453B-B308-B3FCD8F6AD4B}" type="parTrans" cxnId="{D910F253-AE20-4AFF-A14D-1EF1C1F492E5}">
      <dgm:prSet/>
      <dgm:spPr/>
      <dgm:t>
        <a:bodyPr/>
        <a:lstStyle/>
        <a:p>
          <a:endParaRPr lang="en-US"/>
        </a:p>
      </dgm:t>
    </dgm:pt>
    <dgm:pt modelId="{41E095BD-FBF9-4706-92EF-3BDF8E4BEFA6}" type="sibTrans" cxnId="{D910F253-AE20-4AFF-A14D-1EF1C1F492E5}">
      <dgm:prSet/>
      <dgm:spPr/>
      <dgm:t>
        <a:bodyPr/>
        <a:lstStyle/>
        <a:p>
          <a:endParaRPr lang="en-US"/>
        </a:p>
      </dgm:t>
    </dgm:pt>
    <dgm:pt modelId="{0DEFD7BF-0D9F-496D-945C-C7ACC9F2CE63}">
      <dgm:prSet/>
      <dgm:spPr/>
      <dgm:t>
        <a:bodyPr/>
        <a:lstStyle/>
        <a:p>
          <a:r>
            <a:rPr lang="en-US" dirty="0"/>
            <a:t>The respiratory system maintains body water levels.</a:t>
          </a:r>
        </a:p>
      </dgm:t>
    </dgm:pt>
    <dgm:pt modelId="{92AEB1C3-C07F-4E7F-9BCD-0309B5AEC976}" type="parTrans" cxnId="{AB775772-A214-4608-ADF2-048FEE72EBCB}">
      <dgm:prSet/>
      <dgm:spPr/>
      <dgm:t>
        <a:bodyPr/>
        <a:lstStyle/>
        <a:p>
          <a:endParaRPr lang="en-US"/>
        </a:p>
      </dgm:t>
    </dgm:pt>
    <dgm:pt modelId="{C2969E66-4D1D-4D93-BB13-5409B8012BA2}" type="sibTrans" cxnId="{AB775772-A214-4608-ADF2-048FEE72EBCB}">
      <dgm:prSet/>
      <dgm:spPr/>
      <dgm:t>
        <a:bodyPr/>
        <a:lstStyle/>
        <a:p>
          <a:endParaRPr lang="en-US"/>
        </a:p>
      </dgm:t>
    </dgm:pt>
    <dgm:pt modelId="{701E5C28-7FE2-4633-823D-30067D383E96}">
      <dgm:prSet/>
      <dgm:spPr/>
      <dgm:t>
        <a:bodyPr/>
        <a:lstStyle/>
        <a:p>
          <a:r>
            <a:rPr lang="en-US" dirty="0"/>
            <a:t>The respiratory system maintains heat balance.</a:t>
          </a:r>
        </a:p>
      </dgm:t>
    </dgm:pt>
    <dgm:pt modelId="{40C2F521-55FD-4C83-95E8-031AFD4A07A4}" type="parTrans" cxnId="{C967F28A-305A-43C2-8362-9ECF9CD75DAB}">
      <dgm:prSet/>
      <dgm:spPr/>
      <dgm:t>
        <a:bodyPr/>
        <a:lstStyle/>
        <a:p>
          <a:endParaRPr lang="en-US"/>
        </a:p>
      </dgm:t>
    </dgm:pt>
    <dgm:pt modelId="{A2335DE4-5386-41FF-A2CF-C0147DC237F8}" type="sibTrans" cxnId="{C967F28A-305A-43C2-8362-9ECF9CD75DAB}">
      <dgm:prSet/>
      <dgm:spPr/>
      <dgm:t>
        <a:bodyPr/>
        <a:lstStyle/>
        <a:p>
          <a:endParaRPr lang="en-US"/>
        </a:p>
      </dgm:t>
    </dgm:pt>
    <dgm:pt modelId="{9B60DF20-0F5D-43C8-86A0-7E8D310E3A4A}" type="pres">
      <dgm:prSet presAssocID="{A99B7442-45B3-40BE-86C3-1BE088D11527}" presName="linear" presStyleCnt="0">
        <dgm:presLayoutVars>
          <dgm:dir/>
          <dgm:animLvl val="lvl"/>
          <dgm:resizeHandles val="exact"/>
        </dgm:presLayoutVars>
      </dgm:prSet>
      <dgm:spPr/>
    </dgm:pt>
    <dgm:pt modelId="{4A25B74A-CB04-44AE-B6B4-01FB715AF8BB}" type="pres">
      <dgm:prSet presAssocID="{B5EC8176-C377-440A-BA2E-C7E6B849638A}" presName="parentLin" presStyleCnt="0"/>
      <dgm:spPr/>
    </dgm:pt>
    <dgm:pt modelId="{BE967413-3A9F-47A7-ADFF-33318751D059}" type="pres">
      <dgm:prSet presAssocID="{B5EC8176-C377-440A-BA2E-C7E6B849638A}" presName="parentLeftMargin" presStyleLbl="node1" presStyleIdx="0" presStyleCnt="2"/>
      <dgm:spPr/>
    </dgm:pt>
    <dgm:pt modelId="{611B5CFC-4261-42EF-A45A-591C754E7AD5}" type="pres">
      <dgm:prSet presAssocID="{B5EC8176-C377-440A-BA2E-C7E6B849638A}" presName="parentText" presStyleLbl="node1" presStyleIdx="0" presStyleCnt="2">
        <dgm:presLayoutVars>
          <dgm:chMax val="0"/>
          <dgm:bulletEnabled val="1"/>
        </dgm:presLayoutVars>
      </dgm:prSet>
      <dgm:spPr/>
    </dgm:pt>
    <dgm:pt modelId="{4ACDB299-BB7C-4270-B7FC-CA77ED1F6B21}" type="pres">
      <dgm:prSet presAssocID="{B5EC8176-C377-440A-BA2E-C7E6B849638A}" presName="negativeSpace" presStyleCnt="0"/>
      <dgm:spPr/>
    </dgm:pt>
    <dgm:pt modelId="{CF630E26-29A0-4356-A219-2D6F4E60EF50}" type="pres">
      <dgm:prSet presAssocID="{B5EC8176-C377-440A-BA2E-C7E6B849638A}" presName="childText" presStyleLbl="conFgAcc1" presStyleIdx="0" presStyleCnt="2">
        <dgm:presLayoutVars>
          <dgm:bulletEnabled val="1"/>
        </dgm:presLayoutVars>
      </dgm:prSet>
      <dgm:spPr/>
    </dgm:pt>
    <dgm:pt modelId="{FC14F662-2B57-4FBA-9F4D-ECCD246DFCF3}" type="pres">
      <dgm:prSet presAssocID="{AB38FBFD-B86A-43FD-A035-A54098B472E2}" presName="spaceBetweenRectangles" presStyleCnt="0"/>
      <dgm:spPr/>
    </dgm:pt>
    <dgm:pt modelId="{BC98CB2E-04D1-4567-BDCA-871924736C6E}" type="pres">
      <dgm:prSet presAssocID="{E4FD3D21-1375-49B9-B86D-F43E6C67CF82}" presName="parentLin" presStyleCnt="0"/>
      <dgm:spPr/>
    </dgm:pt>
    <dgm:pt modelId="{B0E3B2E3-B606-480E-A81D-6047EA9ED706}" type="pres">
      <dgm:prSet presAssocID="{E4FD3D21-1375-49B9-B86D-F43E6C67CF82}" presName="parentLeftMargin" presStyleLbl="node1" presStyleIdx="0" presStyleCnt="2"/>
      <dgm:spPr/>
    </dgm:pt>
    <dgm:pt modelId="{0FBAEFAC-BE7C-41B3-A706-4E98DE84F685}" type="pres">
      <dgm:prSet presAssocID="{E4FD3D21-1375-49B9-B86D-F43E6C67CF82}" presName="parentText" presStyleLbl="node1" presStyleIdx="1" presStyleCnt="2">
        <dgm:presLayoutVars>
          <dgm:chMax val="0"/>
          <dgm:bulletEnabled val="1"/>
        </dgm:presLayoutVars>
      </dgm:prSet>
      <dgm:spPr/>
    </dgm:pt>
    <dgm:pt modelId="{784798CB-60EA-4EF3-B747-12C2AD530940}" type="pres">
      <dgm:prSet presAssocID="{E4FD3D21-1375-49B9-B86D-F43E6C67CF82}" presName="negativeSpace" presStyleCnt="0"/>
      <dgm:spPr/>
    </dgm:pt>
    <dgm:pt modelId="{2D1D1F94-E178-4188-AE04-0016B02EF116}" type="pres">
      <dgm:prSet presAssocID="{E4FD3D21-1375-49B9-B86D-F43E6C67CF82}" presName="childText" presStyleLbl="conFgAcc1" presStyleIdx="1" presStyleCnt="2">
        <dgm:presLayoutVars>
          <dgm:bulletEnabled val="1"/>
        </dgm:presLayoutVars>
      </dgm:prSet>
      <dgm:spPr/>
    </dgm:pt>
  </dgm:ptLst>
  <dgm:cxnLst>
    <dgm:cxn modelId="{4F01A915-AC4C-4087-A28C-8603DBFB8E6A}" type="presOf" srcId="{A99B7442-45B3-40BE-86C3-1BE088D11527}" destId="{9B60DF20-0F5D-43C8-86A0-7E8D310E3A4A}" srcOrd="0" destOrd="0" presId="urn:microsoft.com/office/officeart/2005/8/layout/list1"/>
    <dgm:cxn modelId="{D97D3C21-897A-4012-B8EA-65DF97BFE170}" type="presOf" srcId="{0DEFD7BF-0D9F-496D-945C-C7ACC9F2CE63}" destId="{2D1D1F94-E178-4188-AE04-0016B02EF116}" srcOrd="0" destOrd="2" presId="urn:microsoft.com/office/officeart/2005/8/layout/list1"/>
    <dgm:cxn modelId="{6B955437-8BC0-4283-B4B0-7E8992337446}" type="presOf" srcId="{B5EC8176-C377-440A-BA2E-C7E6B849638A}" destId="{611B5CFC-4261-42EF-A45A-591C754E7AD5}" srcOrd="1" destOrd="0" presId="urn:microsoft.com/office/officeart/2005/8/layout/list1"/>
    <dgm:cxn modelId="{1E9A6F38-093A-4DBF-A51A-F5CD0D53CD22}" type="presOf" srcId="{B5EC8176-C377-440A-BA2E-C7E6B849638A}" destId="{BE967413-3A9F-47A7-ADFF-33318751D059}" srcOrd="0" destOrd="0" presId="urn:microsoft.com/office/officeart/2005/8/layout/list1"/>
    <dgm:cxn modelId="{A804536C-D497-4430-9DAE-0B79F5CA195C}" type="presOf" srcId="{3AC2B105-0D37-4FE7-B124-CDFCAD934609}" destId="{2D1D1F94-E178-4188-AE04-0016B02EF116}" srcOrd="0" destOrd="1" presId="urn:microsoft.com/office/officeart/2005/8/layout/list1"/>
    <dgm:cxn modelId="{CEB7624D-9A22-4725-9D48-D130EB0234A1}" srcId="{B5EC8176-C377-440A-BA2E-C7E6B849638A}" destId="{B8E2EBB6-B5A5-4443-95C6-800122B49A46}" srcOrd="1" destOrd="0" parTransId="{02210301-0103-4354-ADF8-92893C7AF541}" sibTransId="{B51EF150-A887-48B6-B0CE-B5F050F63340}"/>
    <dgm:cxn modelId="{CBFF7B71-C119-4156-BBCA-819098042BD0}" type="presOf" srcId="{E4FD3D21-1375-49B9-B86D-F43E6C67CF82}" destId="{0FBAEFAC-BE7C-41B3-A706-4E98DE84F685}" srcOrd="1" destOrd="0" presId="urn:microsoft.com/office/officeart/2005/8/layout/list1"/>
    <dgm:cxn modelId="{4E8D1F72-240D-47EF-A5E2-45358023AE41}" srcId="{A99B7442-45B3-40BE-86C3-1BE088D11527}" destId="{B5EC8176-C377-440A-BA2E-C7E6B849638A}" srcOrd="0" destOrd="0" parTransId="{D59A453C-2550-44EF-B659-7D4A0A1D5E34}" sibTransId="{AB38FBFD-B86A-43FD-A035-A54098B472E2}"/>
    <dgm:cxn modelId="{AB775772-A214-4608-ADF2-048FEE72EBCB}" srcId="{E4FD3D21-1375-49B9-B86D-F43E6C67CF82}" destId="{0DEFD7BF-0D9F-496D-945C-C7ACC9F2CE63}" srcOrd="2" destOrd="0" parTransId="{92AEB1C3-C07F-4E7F-9BCD-0309B5AEC976}" sibTransId="{C2969E66-4D1D-4D93-BB13-5409B8012BA2}"/>
    <dgm:cxn modelId="{73F01473-ECF1-4697-AF60-373415444456}" type="presOf" srcId="{701E5C28-7FE2-4633-823D-30067D383E96}" destId="{2D1D1F94-E178-4188-AE04-0016B02EF116}" srcOrd="0" destOrd="3" presId="urn:microsoft.com/office/officeart/2005/8/layout/list1"/>
    <dgm:cxn modelId="{D910F253-AE20-4AFF-A14D-1EF1C1F492E5}" srcId="{E4FD3D21-1375-49B9-B86D-F43E6C67CF82}" destId="{3AC2B105-0D37-4FE7-B124-CDFCAD934609}" srcOrd="1" destOrd="0" parTransId="{9F76AC13-869D-453B-B308-B3FCD8F6AD4B}" sibTransId="{41E095BD-FBF9-4706-92EF-3BDF8E4BEFA6}"/>
    <dgm:cxn modelId="{C967F28A-305A-43C2-8362-9ECF9CD75DAB}" srcId="{E4FD3D21-1375-49B9-B86D-F43E6C67CF82}" destId="{701E5C28-7FE2-4633-823D-30067D383E96}" srcOrd="3" destOrd="0" parTransId="{40C2F521-55FD-4C83-95E8-031AFD4A07A4}" sibTransId="{A2335DE4-5386-41FF-A2CF-C0147DC237F8}"/>
    <dgm:cxn modelId="{53F5DF8D-DE12-41E1-8E35-014A5967B12F}" srcId="{E4FD3D21-1375-49B9-B86D-F43E6C67CF82}" destId="{6B12A3C7-8E7E-40CC-97CF-7B594F82E369}" srcOrd="0" destOrd="0" parTransId="{B0E9C5DD-0F12-4999-BCB8-4C5A579A7C7B}" sibTransId="{7A030468-52BA-4B62-8C63-0033742F1CCB}"/>
    <dgm:cxn modelId="{08E888B1-0FD7-4242-B918-7E5DA54C12ED}" type="presOf" srcId="{E4FD3D21-1375-49B9-B86D-F43E6C67CF82}" destId="{B0E3B2E3-B606-480E-A81D-6047EA9ED706}" srcOrd="0" destOrd="0" presId="urn:microsoft.com/office/officeart/2005/8/layout/list1"/>
    <dgm:cxn modelId="{4D3FF3B3-F04C-488A-9D8A-12BD7596D1C5}" type="presOf" srcId="{7196C27D-4CA2-444A-A273-6DD79E56BDA8}" destId="{CF630E26-29A0-4356-A219-2D6F4E60EF50}" srcOrd="0" destOrd="0" presId="urn:microsoft.com/office/officeart/2005/8/layout/list1"/>
    <dgm:cxn modelId="{56510CC9-AA0E-44A9-971E-4A5D5FD0D27C}" type="presOf" srcId="{6B12A3C7-8E7E-40CC-97CF-7B594F82E369}" destId="{2D1D1F94-E178-4188-AE04-0016B02EF116}" srcOrd="0" destOrd="0" presId="urn:microsoft.com/office/officeart/2005/8/layout/list1"/>
    <dgm:cxn modelId="{71E309F3-171E-4BF9-9973-131F11FF967B}" srcId="{A99B7442-45B3-40BE-86C3-1BE088D11527}" destId="{E4FD3D21-1375-49B9-B86D-F43E6C67CF82}" srcOrd="1" destOrd="0" parTransId="{2062F9F8-2A12-49AB-A86B-79EBE1D4F257}" sibTransId="{AA9AC6A3-119C-4DB5-BF44-E2F488B94EEC}"/>
    <dgm:cxn modelId="{05D400F5-D092-4EB2-83E5-2082D218D27D}" srcId="{B5EC8176-C377-440A-BA2E-C7E6B849638A}" destId="{7196C27D-4CA2-444A-A273-6DD79E56BDA8}" srcOrd="0" destOrd="0" parTransId="{2AFFD6E1-6B98-4118-BF43-A2E86E372494}" sibTransId="{6550C076-1E86-45DD-B4D0-520DF3493F35}"/>
    <dgm:cxn modelId="{1872F2F7-4264-41FA-8E8C-EE38477CA43E}" type="presOf" srcId="{B8E2EBB6-B5A5-4443-95C6-800122B49A46}" destId="{CF630E26-29A0-4356-A219-2D6F4E60EF50}" srcOrd="0" destOrd="1" presId="urn:microsoft.com/office/officeart/2005/8/layout/list1"/>
    <dgm:cxn modelId="{6CBF4ECF-23C8-49A0-ADBC-2D941FDB955F}" type="presParOf" srcId="{9B60DF20-0F5D-43C8-86A0-7E8D310E3A4A}" destId="{4A25B74A-CB04-44AE-B6B4-01FB715AF8BB}" srcOrd="0" destOrd="0" presId="urn:microsoft.com/office/officeart/2005/8/layout/list1"/>
    <dgm:cxn modelId="{CC4D74E1-9AFF-4F41-8F1B-10CBB00BFE1B}" type="presParOf" srcId="{4A25B74A-CB04-44AE-B6B4-01FB715AF8BB}" destId="{BE967413-3A9F-47A7-ADFF-33318751D059}" srcOrd="0" destOrd="0" presId="urn:microsoft.com/office/officeart/2005/8/layout/list1"/>
    <dgm:cxn modelId="{3E87223D-3B49-4FA2-891C-1BDFC7BAFE7F}" type="presParOf" srcId="{4A25B74A-CB04-44AE-B6B4-01FB715AF8BB}" destId="{611B5CFC-4261-42EF-A45A-591C754E7AD5}" srcOrd="1" destOrd="0" presId="urn:microsoft.com/office/officeart/2005/8/layout/list1"/>
    <dgm:cxn modelId="{A91BF049-39AB-47E8-B13B-ABC60474F4D6}" type="presParOf" srcId="{9B60DF20-0F5D-43C8-86A0-7E8D310E3A4A}" destId="{4ACDB299-BB7C-4270-B7FC-CA77ED1F6B21}" srcOrd="1" destOrd="0" presId="urn:microsoft.com/office/officeart/2005/8/layout/list1"/>
    <dgm:cxn modelId="{9686D4F8-1451-4A53-9AED-F62DC19696B4}" type="presParOf" srcId="{9B60DF20-0F5D-43C8-86A0-7E8D310E3A4A}" destId="{CF630E26-29A0-4356-A219-2D6F4E60EF50}" srcOrd="2" destOrd="0" presId="urn:microsoft.com/office/officeart/2005/8/layout/list1"/>
    <dgm:cxn modelId="{FCC49952-0A29-41D9-9A91-EF2EF1F00249}" type="presParOf" srcId="{9B60DF20-0F5D-43C8-86A0-7E8D310E3A4A}" destId="{FC14F662-2B57-4FBA-9F4D-ECCD246DFCF3}" srcOrd="3" destOrd="0" presId="urn:microsoft.com/office/officeart/2005/8/layout/list1"/>
    <dgm:cxn modelId="{3ACC6E55-5590-4A69-9183-FCB9535872B8}" type="presParOf" srcId="{9B60DF20-0F5D-43C8-86A0-7E8D310E3A4A}" destId="{BC98CB2E-04D1-4567-BDCA-871924736C6E}" srcOrd="4" destOrd="0" presId="urn:microsoft.com/office/officeart/2005/8/layout/list1"/>
    <dgm:cxn modelId="{D92A9C7F-3DAF-47BB-9ECE-D5DDCC5FB92A}" type="presParOf" srcId="{BC98CB2E-04D1-4567-BDCA-871924736C6E}" destId="{B0E3B2E3-B606-480E-A81D-6047EA9ED706}" srcOrd="0" destOrd="0" presId="urn:microsoft.com/office/officeart/2005/8/layout/list1"/>
    <dgm:cxn modelId="{90A82C60-D712-4503-A10E-0FDDB5C54FA6}" type="presParOf" srcId="{BC98CB2E-04D1-4567-BDCA-871924736C6E}" destId="{0FBAEFAC-BE7C-41B3-A706-4E98DE84F685}" srcOrd="1" destOrd="0" presId="urn:microsoft.com/office/officeart/2005/8/layout/list1"/>
    <dgm:cxn modelId="{A4D979AB-C758-47E7-B88E-C88747C21D2F}" type="presParOf" srcId="{9B60DF20-0F5D-43C8-86A0-7E8D310E3A4A}" destId="{784798CB-60EA-4EF3-B747-12C2AD530940}" srcOrd="5" destOrd="0" presId="urn:microsoft.com/office/officeart/2005/8/layout/list1"/>
    <dgm:cxn modelId="{4A0489B2-05BE-4361-9CE0-E6B3FCB02201}" type="presParOf" srcId="{9B60DF20-0F5D-43C8-86A0-7E8D310E3A4A}" destId="{2D1D1F94-E178-4188-AE04-0016B02EF11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B5559-1195-4468-AFDF-64C8496D4353}">
      <dsp:nvSpPr>
        <dsp:cNvPr id="0" name=""/>
        <dsp:cNvSpPr/>
      </dsp:nvSpPr>
      <dsp:spPr>
        <a:xfrm>
          <a:off x="2349" y="706745"/>
          <a:ext cx="1144960" cy="7270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3B7B5A1-1056-4D04-AAC3-ADF493417196}">
      <dsp:nvSpPr>
        <dsp:cNvPr id="0" name=""/>
        <dsp:cNvSpPr/>
      </dsp:nvSpPr>
      <dsp:spPr>
        <a:xfrm>
          <a:off x="129567" y="827602"/>
          <a:ext cx="1144960" cy="7270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1" kern="1200" dirty="0"/>
            <a:t>NAME : ALLU HARINI</a:t>
          </a:r>
          <a:endParaRPr lang="en-US" sz="1300" kern="1200" dirty="0"/>
        </a:p>
      </dsp:txBody>
      <dsp:txXfrm>
        <a:off x="150862" y="848897"/>
        <a:ext cx="1102370" cy="684459"/>
      </dsp:txXfrm>
    </dsp:sp>
    <dsp:sp modelId="{0AC73FF5-CDAF-4D41-99AE-F29E785F09AE}">
      <dsp:nvSpPr>
        <dsp:cNvPr id="0" name=""/>
        <dsp:cNvSpPr/>
      </dsp:nvSpPr>
      <dsp:spPr>
        <a:xfrm>
          <a:off x="1401745" y="706745"/>
          <a:ext cx="1144960" cy="7270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4066A14-B10B-4615-874C-88D26DEFD069}">
      <dsp:nvSpPr>
        <dsp:cNvPr id="0" name=""/>
        <dsp:cNvSpPr/>
      </dsp:nvSpPr>
      <dsp:spPr>
        <a:xfrm>
          <a:off x="1528963" y="827602"/>
          <a:ext cx="1144960" cy="7270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1" kern="1200" dirty="0"/>
            <a:t>REG NO : 192224032</a:t>
          </a:r>
          <a:endParaRPr lang="en-US" sz="1300" kern="1200" dirty="0"/>
        </a:p>
      </dsp:txBody>
      <dsp:txXfrm>
        <a:off x="1550258" y="848897"/>
        <a:ext cx="1102370" cy="684459"/>
      </dsp:txXfrm>
    </dsp:sp>
    <dsp:sp modelId="{D391CFC3-F9F1-4D4F-A46F-C20BB4122504}">
      <dsp:nvSpPr>
        <dsp:cNvPr id="0" name=""/>
        <dsp:cNvSpPr/>
      </dsp:nvSpPr>
      <dsp:spPr>
        <a:xfrm>
          <a:off x="2801141" y="706745"/>
          <a:ext cx="1144960" cy="7270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53FEB9F-CC34-41E1-8073-D8A4B3F0967C}">
      <dsp:nvSpPr>
        <dsp:cNvPr id="0" name=""/>
        <dsp:cNvSpPr/>
      </dsp:nvSpPr>
      <dsp:spPr>
        <a:xfrm>
          <a:off x="2928359" y="827602"/>
          <a:ext cx="1144960" cy="7270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i="1" kern="1200" dirty="0"/>
            <a:t>SLOT : B</a:t>
          </a:r>
          <a:endParaRPr lang="en-US" sz="1300" kern="1200" dirty="0"/>
        </a:p>
      </dsp:txBody>
      <dsp:txXfrm>
        <a:off x="2949654" y="848897"/>
        <a:ext cx="1102370" cy="684459"/>
      </dsp:txXfrm>
    </dsp:sp>
    <dsp:sp modelId="{25320A9B-A5A2-427D-B23A-B6FD30DD0970}">
      <dsp:nvSpPr>
        <dsp:cNvPr id="0" name=""/>
        <dsp:cNvSpPr/>
      </dsp:nvSpPr>
      <dsp:spPr>
        <a:xfrm>
          <a:off x="4200537" y="706745"/>
          <a:ext cx="1144960" cy="7270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C807A33-833F-48E5-94D0-C75600DA17A2}">
      <dsp:nvSpPr>
        <dsp:cNvPr id="0" name=""/>
        <dsp:cNvSpPr/>
      </dsp:nvSpPr>
      <dsp:spPr>
        <a:xfrm>
          <a:off x="4327755" y="827602"/>
          <a:ext cx="1144960" cy="7270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1" kern="1200" dirty="0"/>
            <a:t>CODE</a:t>
          </a:r>
          <a:r>
            <a:rPr lang="en-US" sz="1300" b="1" i="1" kern="1200" dirty="0">
              <a:latin typeface="Calibri Light" panose="020F0302020204030204"/>
            </a:rPr>
            <a:t> </a:t>
          </a:r>
          <a:r>
            <a:rPr lang="en-US" sz="1300" b="1" i="1" kern="1200" dirty="0"/>
            <a:t>:</a:t>
          </a:r>
          <a:r>
            <a:rPr lang="en-US" sz="1300" b="1" i="1" kern="1200" dirty="0">
              <a:latin typeface="Calibri Light" panose="020F0302020204030204"/>
            </a:rPr>
            <a:t> </a:t>
          </a:r>
          <a:r>
            <a:rPr lang="en-US" sz="1300" b="1" i="1" kern="1200" dirty="0"/>
            <a:t>BTA0185</a:t>
          </a:r>
          <a:endParaRPr lang="en-US" sz="1300" kern="1200" dirty="0"/>
        </a:p>
      </dsp:txBody>
      <dsp:txXfrm>
        <a:off x="4349050" y="848897"/>
        <a:ext cx="1102370" cy="684459"/>
      </dsp:txXfrm>
    </dsp:sp>
    <dsp:sp modelId="{5CC55F98-8091-4318-949F-9D157529C65F}">
      <dsp:nvSpPr>
        <dsp:cNvPr id="0" name=""/>
        <dsp:cNvSpPr/>
      </dsp:nvSpPr>
      <dsp:spPr>
        <a:xfrm>
          <a:off x="5599934" y="706745"/>
          <a:ext cx="1144960" cy="72704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40E2D78-A2FA-4D1F-980E-E6060BB91C11}">
      <dsp:nvSpPr>
        <dsp:cNvPr id="0" name=""/>
        <dsp:cNvSpPr/>
      </dsp:nvSpPr>
      <dsp:spPr>
        <a:xfrm>
          <a:off x="5727151" y="827602"/>
          <a:ext cx="1144960" cy="72704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i="1" kern="1200" dirty="0"/>
            <a:t>DEPARTMENT</a:t>
          </a:r>
          <a:r>
            <a:rPr lang="en-US" sz="1300" b="1" i="1" kern="1200" dirty="0">
              <a:latin typeface="Calibri Light" panose="020F0302020204030204"/>
            </a:rPr>
            <a:t> </a:t>
          </a:r>
          <a:r>
            <a:rPr lang="en-US" sz="1300" b="1" i="1" kern="1200" dirty="0"/>
            <a:t>: AI &amp; DS</a:t>
          </a:r>
          <a:endParaRPr lang="en-US" sz="1300" kern="1200" dirty="0"/>
        </a:p>
      </dsp:txBody>
      <dsp:txXfrm>
        <a:off x="5748446" y="848897"/>
        <a:ext cx="1102370" cy="6844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30E26-29A0-4356-A219-2D6F4E60EF50}">
      <dsp:nvSpPr>
        <dsp:cNvPr id="0" name=""/>
        <dsp:cNvSpPr/>
      </dsp:nvSpPr>
      <dsp:spPr>
        <a:xfrm>
          <a:off x="0" y="439095"/>
          <a:ext cx="6900512" cy="19057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58216" rIns="53555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The respiratory system provides oxygen for metabolism in the tissues.</a:t>
          </a:r>
        </a:p>
        <a:p>
          <a:pPr marL="228600" lvl="1" indent="-228600" algn="l" defTabSz="977900">
            <a:lnSpc>
              <a:spcPct val="90000"/>
            </a:lnSpc>
            <a:spcBef>
              <a:spcPct val="0"/>
            </a:spcBef>
            <a:spcAft>
              <a:spcPct val="15000"/>
            </a:spcAft>
            <a:buChar char="•"/>
          </a:pPr>
          <a:r>
            <a:rPr lang="en-US" sz="2200" kern="1200" dirty="0"/>
            <a:t>The respiratory system removes carbon dioxide, the waste product of metabolism</a:t>
          </a:r>
        </a:p>
      </dsp:txBody>
      <dsp:txXfrm>
        <a:off x="0" y="439095"/>
        <a:ext cx="6900512" cy="1905750"/>
      </dsp:txXfrm>
    </dsp:sp>
    <dsp:sp modelId="{611B5CFC-4261-42EF-A45A-591C754E7AD5}">
      <dsp:nvSpPr>
        <dsp:cNvPr id="0" name=""/>
        <dsp:cNvSpPr/>
      </dsp:nvSpPr>
      <dsp:spPr>
        <a:xfrm>
          <a:off x="345025" y="114375"/>
          <a:ext cx="4830358"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977900">
            <a:lnSpc>
              <a:spcPct val="90000"/>
            </a:lnSpc>
            <a:spcBef>
              <a:spcPct val="0"/>
            </a:spcBef>
            <a:spcAft>
              <a:spcPct val="35000"/>
            </a:spcAft>
            <a:buNone/>
          </a:pPr>
          <a:r>
            <a:rPr lang="en-US" sz="2200" b="1" kern="1200" dirty="0"/>
            <a:t>Primary Functions:</a:t>
          </a:r>
          <a:endParaRPr lang="en-US" sz="2200" kern="1200" dirty="0"/>
        </a:p>
      </dsp:txBody>
      <dsp:txXfrm>
        <a:off x="376728" y="146078"/>
        <a:ext cx="4766952" cy="586034"/>
      </dsp:txXfrm>
    </dsp:sp>
    <dsp:sp modelId="{2D1D1F94-E178-4188-AE04-0016B02EF116}">
      <dsp:nvSpPr>
        <dsp:cNvPr id="0" name=""/>
        <dsp:cNvSpPr/>
      </dsp:nvSpPr>
      <dsp:spPr>
        <a:xfrm>
          <a:off x="0" y="2788365"/>
          <a:ext cx="6900512" cy="263339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58216" rIns="53555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The respiratory system facilities sense of smell.</a:t>
          </a:r>
        </a:p>
        <a:p>
          <a:pPr marL="228600" lvl="1" indent="-228600" algn="l" defTabSz="977900">
            <a:lnSpc>
              <a:spcPct val="90000"/>
            </a:lnSpc>
            <a:spcBef>
              <a:spcPct val="0"/>
            </a:spcBef>
            <a:spcAft>
              <a:spcPct val="15000"/>
            </a:spcAft>
            <a:buChar char="•"/>
          </a:pPr>
          <a:r>
            <a:rPr lang="en-US" sz="2200" kern="1200" dirty="0"/>
            <a:t>The respiratory system maintains acid-base balance.</a:t>
          </a:r>
        </a:p>
        <a:p>
          <a:pPr marL="228600" lvl="1" indent="-228600" algn="l" defTabSz="977900">
            <a:lnSpc>
              <a:spcPct val="90000"/>
            </a:lnSpc>
            <a:spcBef>
              <a:spcPct val="0"/>
            </a:spcBef>
            <a:spcAft>
              <a:spcPct val="15000"/>
            </a:spcAft>
            <a:buChar char="•"/>
          </a:pPr>
          <a:r>
            <a:rPr lang="en-US" sz="2200" kern="1200" dirty="0"/>
            <a:t>The respiratory system maintains body water levels.</a:t>
          </a:r>
        </a:p>
        <a:p>
          <a:pPr marL="228600" lvl="1" indent="-228600" algn="l" defTabSz="977900">
            <a:lnSpc>
              <a:spcPct val="90000"/>
            </a:lnSpc>
            <a:spcBef>
              <a:spcPct val="0"/>
            </a:spcBef>
            <a:spcAft>
              <a:spcPct val="15000"/>
            </a:spcAft>
            <a:buChar char="•"/>
          </a:pPr>
          <a:r>
            <a:rPr lang="en-US" sz="2200" kern="1200" dirty="0"/>
            <a:t>The respiratory system maintains heat balance.</a:t>
          </a:r>
        </a:p>
      </dsp:txBody>
      <dsp:txXfrm>
        <a:off x="0" y="2788365"/>
        <a:ext cx="6900512" cy="2633399"/>
      </dsp:txXfrm>
    </dsp:sp>
    <dsp:sp modelId="{0FBAEFAC-BE7C-41B3-A706-4E98DE84F685}">
      <dsp:nvSpPr>
        <dsp:cNvPr id="0" name=""/>
        <dsp:cNvSpPr/>
      </dsp:nvSpPr>
      <dsp:spPr>
        <a:xfrm>
          <a:off x="345025" y="2463645"/>
          <a:ext cx="4830358"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977900">
            <a:lnSpc>
              <a:spcPct val="90000"/>
            </a:lnSpc>
            <a:spcBef>
              <a:spcPct val="0"/>
            </a:spcBef>
            <a:spcAft>
              <a:spcPct val="35000"/>
            </a:spcAft>
            <a:buNone/>
          </a:pPr>
          <a:r>
            <a:rPr lang="en-US" sz="2200" b="1" kern="1200" dirty="0"/>
            <a:t>Secondary Functions:</a:t>
          </a:r>
          <a:endParaRPr lang="en-US" sz="2200" kern="1200" dirty="0"/>
        </a:p>
      </dsp:txBody>
      <dsp:txXfrm>
        <a:off x="376728" y="2495348"/>
        <a:ext cx="4766952"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3937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75389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3710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8341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906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1533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9452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55662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6280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7323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0531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1/30/2023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854178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integrated-mcat.com/image.php?img=040710_68zzzz386900_Illu_pharynx_68.jpg&amp;image_id=386900"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41">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14E5C1-6189-0D0A-0EFE-FACE14277DB3}"/>
              </a:ext>
            </a:extLst>
          </p:cNvPr>
          <p:cNvSpPr txBox="1"/>
          <p:nvPr/>
        </p:nvSpPr>
        <p:spPr>
          <a:xfrm>
            <a:off x="115323" y="4236563"/>
            <a:ext cx="4278652" cy="217513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lvl="2">
              <a:lnSpc>
                <a:spcPct val="90000"/>
              </a:lnSpc>
              <a:spcBef>
                <a:spcPct val="0"/>
              </a:spcBef>
              <a:spcAft>
                <a:spcPts val="600"/>
              </a:spcAft>
            </a:pPr>
            <a:r>
              <a:rPr lang="en-US" sz="3200" b="1" i="1" kern="1200">
                <a:solidFill>
                  <a:schemeClr val="tx1"/>
                </a:solidFill>
                <a:latin typeface="+mj-lt"/>
                <a:ea typeface="+mj-ea"/>
                <a:cs typeface="+mj-cs"/>
              </a:rPr>
              <a:t>RESPIRATORY SYSTEM </a:t>
            </a:r>
            <a:endParaRPr lang="en-US" sz="3200" kern="1200">
              <a:solidFill>
                <a:schemeClr val="tx1"/>
              </a:solidFill>
              <a:latin typeface="+mj-lt"/>
              <a:ea typeface="+mj-ea"/>
              <a:cs typeface="+mj-cs"/>
            </a:endParaRPr>
          </a:p>
          <a:p>
            <a:pPr lvl="2">
              <a:lnSpc>
                <a:spcPct val="90000"/>
              </a:lnSpc>
              <a:spcBef>
                <a:spcPct val="0"/>
              </a:spcBef>
              <a:spcAft>
                <a:spcPts val="600"/>
              </a:spcAft>
            </a:pPr>
            <a:r>
              <a:rPr lang="en-US" sz="3200" b="1" i="1" kern="1200">
                <a:solidFill>
                  <a:schemeClr val="tx1"/>
                </a:solidFill>
                <a:latin typeface="+mj-lt"/>
                <a:ea typeface="+mj-ea"/>
                <a:cs typeface="+mj-cs"/>
              </a:rPr>
              <a:t>IN HUMAN BODY</a:t>
            </a:r>
            <a:endParaRPr lang="en-US" sz="3200" kern="1200">
              <a:solidFill>
                <a:schemeClr val="tx1"/>
              </a:solidFill>
              <a:latin typeface="+mj-lt"/>
              <a:ea typeface="+mj-ea"/>
              <a:cs typeface="+mj-cs"/>
            </a:endParaRPr>
          </a:p>
        </p:txBody>
      </p:sp>
      <p:sp>
        <p:nvSpPr>
          <p:cNvPr id="40" name="Rectangle 4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TextBox 5">
            <a:extLst>
              <a:ext uri="{FF2B5EF4-FFF2-40B4-BE49-F238E27FC236}">
                <a16:creationId xmlns:a16="http://schemas.microsoft.com/office/drawing/2014/main" id="{7FB01BF2-939A-060E-7C62-491140BC93F9}"/>
              </a:ext>
            </a:extLst>
          </p:cNvPr>
          <p:cNvGraphicFramePr/>
          <p:nvPr>
            <p:extLst>
              <p:ext uri="{D42A27DB-BD31-4B8C-83A1-F6EECF244321}">
                <p14:modId xmlns:p14="http://schemas.microsoft.com/office/powerpoint/2010/main" val="1388700746"/>
              </p:ext>
            </p:extLst>
          </p:nvPr>
        </p:nvGraphicFramePr>
        <p:xfrm>
          <a:off x="4875172" y="4150299"/>
          <a:ext cx="6874462" cy="2261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5" name="Picture 255">
            <a:extLst>
              <a:ext uri="{FF2B5EF4-FFF2-40B4-BE49-F238E27FC236}">
                <a16:creationId xmlns:a16="http://schemas.microsoft.com/office/drawing/2014/main" id="{507CFBF1-948B-0ABB-8792-BE72386F01FF}"/>
              </a:ext>
            </a:extLst>
          </p:cNvPr>
          <p:cNvPicPr>
            <a:picLocks noChangeAspect="1"/>
          </p:cNvPicPr>
          <p:nvPr/>
        </p:nvPicPr>
        <p:blipFill>
          <a:blip r:embed="rId7"/>
          <a:stretch>
            <a:fillRect/>
          </a:stretch>
        </p:blipFill>
        <p:spPr>
          <a:xfrm>
            <a:off x="1130061" y="207072"/>
            <a:ext cx="9946255" cy="3582759"/>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5DF43D7-3921-070F-8AB1-7CD29798DAB9}"/>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F5859424-1A29-B1A9-CB5B-80F7ADB31543}"/>
              </a:ext>
            </a:extLst>
          </p:cNvPr>
          <p:cNvPicPr>
            <a:picLocks noChangeAspect="1"/>
          </p:cNvPicPr>
          <p:nvPr/>
        </p:nvPicPr>
        <p:blipFill>
          <a:blip r:embed="rId2"/>
          <a:stretch>
            <a:fillRect/>
          </a:stretch>
        </p:blipFill>
        <p:spPr>
          <a:xfrm>
            <a:off x="403454" y="3279894"/>
            <a:ext cx="5455917" cy="2420880"/>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9B6A83FD-DC93-FFAE-7DE3-A81C093CD1E6}"/>
              </a:ext>
            </a:extLst>
          </p:cNvPr>
          <p:cNvPicPr>
            <a:picLocks noChangeAspect="1"/>
          </p:cNvPicPr>
          <p:nvPr/>
        </p:nvPicPr>
        <p:blipFill>
          <a:blip r:embed="rId3"/>
          <a:stretch>
            <a:fillRect/>
          </a:stretch>
        </p:blipFill>
        <p:spPr>
          <a:xfrm>
            <a:off x="6430696" y="3208008"/>
            <a:ext cx="5455917" cy="2406502"/>
          </a:xfrm>
          <a:prstGeom prst="rect">
            <a:avLst/>
          </a:prstGeom>
        </p:spPr>
      </p:pic>
    </p:spTree>
    <p:extLst>
      <p:ext uri="{BB962C8B-B14F-4D97-AF65-F5344CB8AC3E}">
        <p14:creationId xmlns:p14="http://schemas.microsoft.com/office/powerpoint/2010/main" val="2302355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E98DD90-0226-AE06-ADEC-0BB14DD13913}"/>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C0211233-75EA-FFEB-E030-76E3DFD6DAFA}"/>
              </a:ext>
            </a:extLst>
          </p:cNvPr>
          <p:cNvPicPr>
            <a:picLocks noChangeAspect="1"/>
          </p:cNvPicPr>
          <p:nvPr/>
        </p:nvPicPr>
        <p:blipFill>
          <a:blip r:embed="rId2"/>
          <a:stretch>
            <a:fillRect/>
          </a:stretch>
        </p:blipFill>
        <p:spPr>
          <a:xfrm>
            <a:off x="331567" y="3208008"/>
            <a:ext cx="5455917" cy="2363370"/>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60B55855-73B6-10E9-EBEC-89DB8F7323EE}"/>
              </a:ext>
            </a:extLst>
          </p:cNvPr>
          <p:cNvPicPr>
            <a:picLocks noChangeAspect="1"/>
          </p:cNvPicPr>
          <p:nvPr/>
        </p:nvPicPr>
        <p:blipFill>
          <a:blip r:embed="rId3"/>
          <a:stretch>
            <a:fillRect/>
          </a:stretch>
        </p:blipFill>
        <p:spPr>
          <a:xfrm>
            <a:off x="6445073" y="3208008"/>
            <a:ext cx="5455917" cy="2363370"/>
          </a:xfrm>
          <a:prstGeom prst="rect">
            <a:avLst/>
          </a:prstGeom>
        </p:spPr>
      </p:pic>
    </p:spTree>
    <p:extLst>
      <p:ext uri="{BB962C8B-B14F-4D97-AF65-F5344CB8AC3E}">
        <p14:creationId xmlns:p14="http://schemas.microsoft.com/office/powerpoint/2010/main" val="800705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383DF78-B188-580A-7EBD-0BFB56C2B951}"/>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A321FBE9-39AE-56C8-6AAA-02178B60BAC7}"/>
              </a:ext>
            </a:extLst>
          </p:cNvPr>
          <p:cNvPicPr>
            <a:picLocks noChangeAspect="1"/>
          </p:cNvPicPr>
          <p:nvPr/>
        </p:nvPicPr>
        <p:blipFill>
          <a:blip r:embed="rId2"/>
          <a:stretch>
            <a:fillRect/>
          </a:stretch>
        </p:blipFill>
        <p:spPr>
          <a:xfrm>
            <a:off x="331568" y="3150498"/>
            <a:ext cx="5570935" cy="2521521"/>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F24FB1AB-9013-01E1-9B46-338816F4C86B}"/>
              </a:ext>
            </a:extLst>
          </p:cNvPr>
          <p:cNvPicPr>
            <a:picLocks noChangeAspect="1"/>
          </p:cNvPicPr>
          <p:nvPr/>
        </p:nvPicPr>
        <p:blipFill>
          <a:blip r:embed="rId3"/>
          <a:stretch>
            <a:fillRect/>
          </a:stretch>
        </p:blipFill>
        <p:spPr>
          <a:xfrm>
            <a:off x="6445073" y="3150498"/>
            <a:ext cx="5455917" cy="2420880"/>
          </a:xfrm>
          <a:prstGeom prst="rect">
            <a:avLst/>
          </a:prstGeom>
        </p:spPr>
      </p:pic>
    </p:spTree>
    <p:extLst>
      <p:ext uri="{BB962C8B-B14F-4D97-AF65-F5344CB8AC3E}">
        <p14:creationId xmlns:p14="http://schemas.microsoft.com/office/powerpoint/2010/main" val="1812198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1EE3B2-1F49-C19C-F4C6-491A67836BF2}"/>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FA38CE20-EAC6-B320-F10C-8C7C117EC84E}"/>
              </a:ext>
            </a:extLst>
          </p:cNvPr>
          <p:cNvPicPr>
            <a:picLocks noChangeAspect="1"/>
          </p:cNvPicPr>
          <p:nvPr/>
        </p:nvPicPr>
        <p:blipFill>
          <a:blip r:embed="rId2"/>
          <a:stretch>
            <a:fillRect/>
          </a:stretch>
        </p:blipFill>
        <p:spPr>
          <a:xfrm>
            <a:off x="144662" y="3279894"/>
            <a:ext cx="5786596" cy="2464012"/>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D9E8D5EF-DB52-2A93-5525-C7B4951E734D}"/>
              </a:ext>
            </a:extLst>
          </p:cNvPr>
          <p:cNvPicPr>
            <a:picLocks noChangeAspect="1"/>
          </p:cNvPicPr>
          <p:nvPr/>
        </p:nvPicPr>
        <p:blipFill>
          <a:blip r:embed="rId3"/>
          <a:stretch>
            <a:fillRect/>
          </a:stretch>
        </p:blipFill>
        <p:spPr>
          <a:xfrm>
            <a:off x="6531338" y="3279894"/>
            <a:ext cx="5599690" cy="2277107"/>
          </a:xfrm>
          <a:prstGeom prst="rect">
            <a:avLst/>
          </a:prstGeom>
        </p:spPr>
      </p:pic>
    </p:spTree>
    <p:extLst>
      <p:ext uri="{BB962C8B-B14F-4D97-AF65-F5344CB8AC3E}">
        <p14:creationId xmlns:p14="http://schemas.microsoft.com/office/powerpoint/2010/main" val="2926680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F8051D2-B67B-B2B5-5661-FF76BDCC1606}"/>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1F510D4A-E6FC-6B35-496F-0EDF5796DE12}"/>
              </a:ext>
            </a:extLst>
          </p:cNvPr>
          <p:cNvPicPr>
            <a:picLocks noChangeAspect="1"/>
          </p:cNvPicPr>
          <p:nvPr/>
        </p:nvPicPr>
        <p:blipFill>
          <a:blip r:embed="rId2"/>
          <a:stretch>
            <a:fillRect/>
          </a:stretch>
        </p:blipFill>
        <p:spPr>
          <a:xfrm>
            <a:off x="230926" y="3107366"/>
            <a:ext cx="5858482" cy="2464012"/>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AB373C75-C945-AC52-481F-DD13F816431C}"/>
              </a:ext>
            </a:extLst>
          </p:cNvPr>
          <p:cNvPicPr>
            <a:picLocks noChangeAspect="1"/>
          </p:cNvPicPr>
          <p:nvPr/>
        </p:nvPicPr>
        <p:blipFill>
          <a:blip r:embed="rId3"/>
          <a:stretch>
            <a:fillRect/>
          </a:stretch>
        </p:blipFill>
        <p:spPr>
          <a:xfrm>
            <a:off x="6186281" y="3279894"/>
            <a:ext cx="5714709" cy="2291484"/>
          </a:xfrm>
          <a:prstGeom prst="rect">
            <a:avLst/>
          </a:prstGeom>
        </p:spPr>
      </p:pic>
    </p:spTree>
    <p:extLst>
      <p:ext uri="{BB962C8B-B14F-4D97-AF65-F5344CB8AC3E}">
        <p14:creationId xmlns:p14="http://schemas.microsoft.com/office/powerpoint/2010/main" val="5930494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CD18605-2B61-C29A-C488-05A50DA79C56}"/>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57699EA5-ED39-3C3E-E681-4C0E52C5B923}"/>
              </a:ext>
            </a:extLst>
          </p:cNvPr>
          <p:cNvPicPr>
            <a:picLocks noChangeAspect="1"/>
          </p:cNvPicPr>
          <p:nvPr/>
        </p:nvPicPr>
        <p:blipFill>
          <a:blip r:embed="rId2"/>
          <a:stretch>
            <a:fillRect/>
          </a:stretch>
        </p:blipFill>
        <p:spPr>
          <a:xfrm>
            <a:off x="216548" y="3064234"/>
            <a:ext cx="5455917" cy="250714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0AD49216-6C2C-04F3-9C82-CE9464B8A21E}"/>
              </a:ext>
            </a:extLst>
          </p:cNvPr>
          <p:cNvPicPr>
            <a:picLocks noChangeAspect="1"/>
          </p:cNvPicPr>
          <p:nvPr/>
        </p:nvPicPr>
        <p:blipFill>
          <a:blip r:embed="rId3"/>
          <a:stretch>
            <a:fillRect/>
          </a:stretch>
        </p:blipFill>
        <p:spPr>
          <a:xfrm>
            <a:off x="6445073" y="3164876"/>
            <a:ext cx="5455917" cy="2406502"/>
          </a:xfrm>
          <a:prstGeom prst="rect">
            <a:avLst/>
          </a:prstGeom>
        </p:spPr>
      </p:pic>
    </p:spTree>
    <p:extLst>
      <p:ext uri="{BB962C8B-B14F-4D97-AF65-F5344CB8AC3E}">
        <p14:creationId xmlns:p14="http://schemas.microsoft.com/office/powerpoint/2010/main" val="658072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C145E0B-3FC6-63A3-8C1D-C22D142E8F29}"/>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D2A07AD1-8EE3-257C-B1BC-65841DED22E9}"/>
              </a:ext>
            </a:extLst>
          </p:cNvPr>
          <p:cNvPicPr>
            <a:picLocks noChangeAspect="1"/>
          </p:cNvPicPr>
          <p:nvPr/>
        </p:nvPicPr>
        <p:blipFill>
          <a:blip r:embed="rId2"/>
          <a:stretch>
            <a:fillRect/>
          </a:stretch>
        </p:blipFill>
        <p:spPr>
          <a:xfrm>
            <a:off x="403454" y="3164876"/>
            <a:ext cx="5455917" cy="2521521"/>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CA566676-48CF-967A-B40B-774BDBC88D73}"/>
              </a:ext>
            </a:extLst>
          </p:cNvPr>
          <p:cNvPicPr>
            <a:picLocks noChangeAspect="1"/>
          </p:cNvPicPr>
          <p:nvPr/>
        </p:nvPicPr>
        <p:blipFill>
          <a:blip r:embed="rId3"/>
          <a:stretch>
            <a:fillRect/>
          </a:stretch>
        </p:blipFill>
        <p:spPr>
          <a:xfrm>
            <a:off x="6459450" y="3150498"/>
            <a:ext cx="5455917" cy="2521521"/>
          </a:xfrm>
          <a:prstGeom prst="rect">
            <a:avLst/>
          </a:prstGeom>
        </p:spPr>
      </p:pic>
    </p:spTree>
    <p:extLst>
      <p:ext uri="{BB962C8B-B14F-4D97-AF65-F5344CB8AC3E}">
        <p14:creationId xmlns:p14="http://schemas.microsoft.com/office/powerpoint/2010/main" val="4055783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3379D01-F24B-41D3-A64D-5436C7D52B24}"/>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8DD7B2A5-ACB5-482B-B4F0-8507CA2FE58F}"/>
              </a:ext>
            </a:extLst>
          </p:cNvPr>
          <p:cNvPicPr>
            <a:picLocks noChangeAspect="1"/>
          </p:cNvPicPr>
          <p:nvPr/>
        </p:nvPicPr>
        <p:blipFill>
          <a:blip r:embed="rId2"/>
          <a:stretch>
            <a:fillRect/>
          </a:stretch>
        </p:blipFill>
        <p:spPr>
          <a:xfrm>
            <a:off x="216549" y="3078611"/>
            <a:ext cx="5570935" cy="2492767"/>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A94814E9-F209-0326-0DAE-CC4116F2E197}"/>
              </a:ext>
            </a:extLst>
          </p:cNvPr>
          <p:cNvPicPr>
            <a:picLocks noChangeAspect="1"/>
          </p:cNvPicPr>
          <p:nvPr/>
        </p:nvPicPr>
        <p:blipFill>
          <a:blip r:embed="rId3"/>
          <a:stretch>
            <a:fillRect/>
          </a:stretch>
        </p:blipFill>
        <p:spPr>
          <a:xfrm>
            <a:off x="6531337" y="3121744"/>
            <a:ext cx="5455917" cy="2406502"/>
          </a:xfrm>
          <a:prstGeom prst="rect">
            <a:avLst/>
          </a:prstGeom>
        </p:spPr>
      </p:pic>
    </p:spTree>
    <p:extLst>
      <p:ext uri="{BB962C8B-B14F-4D97-AF65-F5344CB8AC3E}">
        <p14:creationId xmlns:p14="http://schemas.microsoft.com/office/powerpoint/2010/main" val="2160205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1FCA35-CED1-421D-3312-D7C2D488ADA1}"/>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endParaRPr lang="en-US" sz="54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8B5F46FF-1EB0-BD17-6291-24DB4C6817AA}"/>
              </a:ext>
            </a:extLst>
          </p:cNvPr>
          <p:cNvPicPr>
            <a:picLocks noChangeAspect="1"/>
          </p:cNvPicPr>
          <p:nvPr/>
        </p:nvPicPr>
        <p:blipFill>
          <a:blip r:embed="rId2"/>
          <a:stretch>
            <a:fillRect/>
          </a:stretch>
        </p:blipFill>
        <p:spPr>
          <a:xfrm>
            <a:off x="403454" y="3121744"/>
            <a:ext cx="5455917" cy="2607785"/>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970AFA83-2948-A316-CF44-54EC33F5DC85}"/>
              </a:ext>
            </a:extLst>
          </p:cNvPr>
          <p:cNvPicPr>
            <a:picLocks noChangeAspect="1"/>
          </p:cNvPicPr>
          <p:nvPr/>
        </p:nvPicPr>
        <p:blipFill>
          <a:blip r:embed="rId3"/>
          <a:stretch>
            <a:fillRect/>
          </a:stretch>
        </p:blipFill>
        <p:spPr>
          <a:xfrm>
            <a:off x="6430696" y="3222385"/>
            <a:ext cx="5628445" cy="2507144"/>
          </a:xfrm>
          <a:prstGeom prst="rect">
            <a:avLst/>
          </a:prstGeom>
        </p:spPr>
      </p:pic>
    </p:spTree>
    <p:extLst>
      <p:ext uri="{BB962C8B-B14F-4D97-AF65-F5344CB8AC3E}">
        <p14:creationId xmlns:p14="http://schemas.microsoft.com/office/powerpoint/2010/main" val="969452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A4E30BD-9C10-9BD9-2A23-34986C36B5B5}"/>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25180FA9-3A96-6C5B-0654-6923F651C627}"/>
              </a:ext>
            </a:extLst>
          </p:cNvPr>
          <p:cNvPicPr>
            <a:picLocks noChangeAspect="1"/>
          </p:cNvPicPr>
          <p:nvPr/>
        </p:nvPicPr>
        <p:blipFill>
          <a:blip r:embed="rId2"/>
          <a:stretch>
            <a:fillRect/>
          </a:stretch>
        </p:blipFill>
        <p:spPr>
          <a:xfrm>
            <a:off x="331567" y="3279894"/>
            <a:ext cx="5455917" cy="229148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5E6544C2-0093-A86C-F511-D79D2BAB749E}"/>
              </a:ext>
            </a:extLst>
          </p:cNvPr>
          <p:cNvPicPr>
            <a:picLocks noChangeAspect="1"/>
          </p:cNvPicPr>
          <p:nvPr/>
        </p:nvPicPr>
        <p:blipFill>
          <a:blip r:embed="rId3"/>
          <a:stretch>
            <a:fillRect/>
          </a:stretch>
        </p:blipFill>
        <p:spPr>
          <a:xfrm>
            <a:off x="6445073" y="3279894"/>
            <a:ext cx="5455917" cy="2291484"/>
          </a:xfrm>
          <a:prstGeom prst="rect">
            <a:avLst/>
          </a:prstGeom>
        </p:spPr>
      </p:pic>
    </p:spTree>
    <p:extLst>
      <p:ext uri="{BB962C8B-B14F-4D97-AF65-F5344CB8AC3E}">
        <p14:creationId xmlns:p14="http://schemas.microsoft.com/office/powerpoint/2010/main" val="2834652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descr="Abstract blurred public library with bookshelves">
            <a:extLst>
              <a:ext uri="{FF2B5EF4-FFF2-40B4-BE49-F238E27FC236}">
                <a16:creationId xmlns:a16="http://schemas.microsoft.com/office/drawing/2014/main" id="{E23074F1-9351-FEF6-BA61-8EE42AF577CE}"/>
              </a:ext>
            </a:extLst>
          </p:cNvPr>
          <p:cNvPicPr>
            <a:picLocks noChangeAspect="1"/>
          </p:cNvPicPr>
          <p:nvPr/>
        </p:nvPicPr>
        <p:blipFill rotWithShape="1">
          <a:blip r:embed="rId2">
            <a:alphaModFix amt="35000"/>
          </a:blip>
          <a:srcRect t="2769" r="-2" b="12958"/>
          <a:stretch/>
        </p:blipFill>
        <p:spPr>
          <a:xfrm>
            <a:off x="20" y="1"/>
            <a:ext cx="12191980" cy="6857999"/>
          </a:xfrm>
          <a:prstGeom prst="rect">
            <a:avLst/>
          </a:prstGeom>
        </p:spPr>
      </p:pic>
      <p:sp>
        <p:nvSpPr>
          <p:cNvPr id="2" name="Title 1">
            <a:extLst>
              <a:ext uri="{FF2B5EF4-FFF2-40B4-BE49-F238E27FC236}">
                <a16:creationId xmlns:a16="http://schemas.microsoft.com/office/drawing/2014/main" id="{F273990E-13DA-5029-2FEE-15FA3D296BE8}"/>
              </a:ext>
            </a:extLst>
          </p:cNvPr>
          <p:cNvSpPr>
            <a:spLocks noGrp="1"/>
          </p:cNvSpPr>
          <p:nvPr>
            <p:ph type="title"/>
          </p:nvPr>
        </p:nvSpPr>
        <p:spPr>
          <a:xfrm>
            <a:off x="838201" y="1065862"/>
            <a:ext cx="3801994" cy="4726276"/>
          </a:xfrm>
        </p:spPr>
        <p:txBody>
          <a:bodyPr vert="horz" lIns="91440" tIns="45720" rIns="91440" bIns="45720" rtlCol="0" anchor="ctr">
            <a:normAutofit/>
          </a:bodyPr>
          <a:lstStyle/>
          <a:p>
            <a:pPr algn="r"/>
            <a:r>
              <a:rPr lang="en-US" sz="4800" dirty="0">
                <a:latin typeface="Franklin Gothic Heavy"/>
              </a:rPr>
              <a:t>CONTENTS</a:t>
            </a:r>
          </a:p>
        </p:txBody>
      </p:sp>
      <p:cxnSp>
        <p:nvCxnSpPr>
          <p:cNvPr id="17"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E4858C5-6E17-2ABB-7A97-3B1A4807B17E}"/>
              </a:ext>
            </a:extLst>
          </p:cNvPr>
          <p:cNvSpPr txBox="1"/>
          <p:nvPr/>
        </p:nvSpPr>
        <p:spPr>
          <a:xfrm>
            <a:off x="5155379" y="1065862"/>
            <a:ext cx="5744685" cy="4726276"/>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3600" dirty="0">
                <a:latin typeface="Times New Roman"/>
                <a:cs typeface="Times New Roman"/>
              </a:rPr>
              <a:t>Abstract</a:t>
            </a:r>
            <a:endParaRPr lang="en-US" sz="3600">
              <a:latin typeface="Times New Roman"/>
              <a:ea typeface="Calibri"/>
              <a:cs typeface="Times New Roman"/>
            </a:endParaRPr>
          </a:p>
          <a:p>
            <a:pPr indent="-228600">
              <a:lnSpc>
                <a:spcPct val="90000"/>
              </a:lnSpc>
              <a:spcAft>
                <a:spcPts val="600"/>
              </a:spcAft>
              <a:buFont typeface="Arial" panose="020B0604020202020204" pitchFamily="34" charset="0"/>
              <a:buChar char="•"/>
            </a:pPr>
            <a:r>
              <a:rPr lang="en-US" sz="3600" dirty="0">
                <a:latin typeface="Times New Roman"/>
                <a:cs typeface="Times New Roman"/>
              </a:rPr>
              <a:t>Objectives</a:t>
            </a:r>
            <a:endParaRPr lang="en-US" sz="3600">
              <a:latin typeface="Times New Roman"/>
              <a:ea typeface="Calibri"/>
              <a:cs typeface="Times New Roman"/>
            </a:endParaRPr>
          </a:p>
          <a:p>
            <a:pPr indent="-228600">
              <a:lnSpc>
                <a:spcPct val="90000"/>
              </a:lnSpc>
              <a:spcAft>
                <a:spcPts val="600"/>
              </a:spcAft>
              <a:buFont typeface="Arial" panose="020B0604020202020204" pitchFamily="34" charset="0"/>
              <a:buChar char="•"/>
            </a:pPr>
            <a:r>
              <a:rPr lang="en-US" sz="3600" dirty="0">
                <a:latin typeface="Times New Roman"/>
                <a:cs typeface="Times New Roman"/>
              </a:rPr>
              <a:t>Literature Review</a:t>
            </a:r>
            <a:endParaRPr lang="en-US" sz="3600">
              <a:latin typeface="Times New Roman"/>
              <a:ea typeface="Calibri"/>
              <a:cs typeface="Times New Roman"/>
            </a:endParaRPr>
          </a:p>
          <a:p>
            <a:pPr indent="-228600">
              <a:lnSpc>
                <a:spcPct val="90000"/>
              </a:lnSpc>
              <a:spcAft>
                <a:spcPts val="600"/>
              </a:spcAft>
              <a:buFont typeface="Arial" panose="020B0604020202020204" pitchFamily="34" charset="0"/>
              <a:buChar char="•"/>
            </a:pPr>
            <a:r>
              <a:rPr lang="en-US" sz="3600" dirty="0">
                <a:latin typeface="Times New Roman"/>
                <a:cs typeface="Times New Roman"/>
              </a:rPr>
              <a:t>Results and Discussion</a:t>
            </a:r>
            <a:endParaRPr lang="en-US" sz="3600">
              <a:latin typeface="Times New Roman"/>
              <a:ea typeface="Calibri"/>
              <a:cs typeface="Times New Roman"/>
            </a:endParaRPr>
          </a:p>
          <a:p>
            <a:pPr indent="-228600">
              <a:lnSpc>
                <a:spcPct val="90000"/>
              </a:lnSpc>
              <a:spcAft>
                <a:spcPts val="600"/>
              </a:spcAft>
              <a:buFont typeface="Arial" panose="020B0604020202020204" pitchFamily="34" charset="0"/>
              <a:buChar char="•"/>
            </a:pPr>
            <a:r>
              <a:rPr lang="en-US" sz="3600" dirty="0">
                <a:latin typeface="Times New Roman"/>
                <a:cs typeface="Times New Roman"/>
              </a:rPr>
              <a:t>Methodology</a:t>
            </a:r>
          </a:p>
          <a:p>
            <a:pPr indent="-228600">
              <a:lnSpc>
                <a:spcPct val="90000"/>
              </a:lnSpc>
              <a:spcAft>
                <a:spcPts val="600"/>
              </a:spcAft>
              <a:buFont typeface="Arial" panose="020B0604020202020204" pitchFamily="34" charset="0"/>
              <a:buChar char="•"/>
            </a:pPr>
            <a:r>
              <a:rPr lang="en-US" sz="3600" dirty="0">
                <a:latin typeface="Times New Roman"/>
                <a:cs typeface="Times New Roman"/>
              </a:rPr>
              <a:t>Data Analysis</a:t>
            </a:r>
          </a:p>
          <a:p>
            <a:pPr indent="-228600">
              <a:lnSpc>
                <a:spcPct val="90000"/>
              </a:lnSpc>
              <a:spcAft>
                <a:spcPts val="600"/>
              </a:spcAft>
              <a:buFont typeface="Arial" panose="020B0604020202020204" pitchFamily="34" charset="0"/>
              <a:buChar char="•"/>
            </a:pPr>
            <a:r>
              <a:rPr lang="en-US" sz="3600" dirty="0">
                <a:latin typeface="Times New Roman"/>
                <a:cs typeface="Times New Roman"/>
              </a:rPr>
              <a:t>Suggestions</a:t>
            </a:r>
            <a:endParaRPr lang="en-US" sz="3600">
              <a:latin typeface="Times New Roman"/>
              <a:ea typeface="Calibri"/>
              <a:cs typeface="Times New Roman"/>
            </a:endParaRPr>
          </a:p>
          <a:p>
            <a:pPr indent="-228600">
              <a:lnSpc>
                <a:spcPct val="90000"/>
              </a:lnSpc>
              <a:spcAft>
                <a:spcPts val="600"/>
              </a:spcAft>
              <a:buFont typeface="Arial" panose="020B0604020202020204" pitchFamily="34" charset="0"/>
              <a:buChar char="•"/>
            </a:pPr>
            <a:r>
              <a:rPr lang="en-US" sz="3600" dirty="0">
                <a:latin typeface="Times New Roman"/>
                <a:cs typeface="Times New Roman"/>
              </a:rPr>
              <a:t>Conclusion</a:t>
            </a:r>
          </a:p>
          <a:p>
            <a:pPr indent="-228600">
              <a:lnSpc>
                <a:spcPct val="90000"/>
              </a:lnSpc>
              <a:spcAft>
                <a:spcPts val="600"/>
              </a:spcAft>
              <a:buFont typeface="Arial" panose="020B0604020202020204" pitchFamily="34" charset="0"/>
              <a:buChar char="•"/>
            </a:pPr>
            <a:r>
              <a:rPr lang="en-US" sz="3600" dirty="0">
                <a:latin typeface="Times New Roman"/>
                <a:cs typeface="Times New Roman"/>
              </a:rPr>
              <a:t>References</a:t>
            </a:r>
            <a:endParaRPr lang="en-US" sz="3600" dirty="0">
              <a:latin typeface="Times New Roman"/>
              <a:ea typeface="Calibri"/>
              <a:cs typeface="Times New Roman"/>
            </a:endParaRPr>
          </a:p>
        </p:txBody>
      </p:sp>
    </p:spTree>
    <p:extLst>
      <p:ext uri="{BB962C8B-B14F-4D97-AF65-F5344CB8AC3E}">
        <p14:creationId xmlns:p14="http://schemas.microsoft.com/office/powerpoint/2010/main" val="228642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0D6F791-1C5C-6902-130C-C741A978CF4B}"/>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endParaRPr lang="en-US" sz="540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18F41D05-527F-EEFE-A9AE-87C040CF0A74}"/>
              </a:ext>
            </a:extLst>
          </p:cNvPr>
          <p:cNvPicPr>
            <a:picLocks noChangeAspect="1"/>
          </p:cNvPicPr>
          <p:nvPr/>
        </p:nvPicPr>
        <p:blipFill>
          <a:blip r:embed="rId2"/>
          <a:stretch>
            <a:fillRect/>
          </a:stretch>
        </p:blipFill>
        <p:spPr>
          <a:xfrm>
            <a:off x="331567" y="3279894"/>
            <a:ext cx="5455917" cy="2291484"/>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F9872FB9-E37C-B93A-066E-DA8314F60A20}"/>
              </a:ext>
            </a:extLst>
          </p:cNvPr>
          <p:cNvPicPr>
            <a:picLocks noChangeAspect="1"/>
          </p:cNvPicPr>
          <p:nvPr/>
        </p:nvPicPr>
        <p:blipFill>
          <a:blip r:embed="rId3"/>
          <a:stretch>
            <a:fillRect/>
          </a:stretch>
        </p:blipFill>
        <p:spPr>
          <a:xfrm>
            <a:off x="6445073" y="3279894"/>
            <a:ext cx="5455917" cy="2291484"/>
          </a:xfrm>
          <a:prstGeom prst="rect">
            <a:avLst/>
          </a:prstGeom>
        </p:spPr>
      </p:pic>
    </p:spTree>
    <p:extLst>
      <p:ext uri="{BB962C8B-B14F-4D97-AF65-F5344CB8AC3E}">
        <p14:creationId xmlns:p14="http://schemas.microsoft.com/office/powerpoint/2010/main" val="14125627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A823F0A-34DE-8045-41E3-676905AE2B75}"/>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FB9A8287-CD92-6CFF-C60C-BB430F5A4AF9}"/>
              </a:ext>
            </a:extLst>
          </p:cNvPr>
          <p:cNvPicPr>
            <a:picLocks noChangeAspect="1"/>
          </p:cNvPicPr>
          <p:nvPr/>
        </p:nvPicPr>
        <p:blipFill>
          <a:blip r:embed="rId2"/>
          <a:stretch>
            <a:fillRect/>
          </a:stretch>
        </p:blipFill>
        <p:spPr>
          <a:xfrm>
            <a:off x="317190" y="3092989"/>
            <a:ext cx="5455917" cy="2478389"/>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DFA3E1BC-0827-D7CC-9A30-2D51F7BBD988}"/>
              </a:ext>
            </a:extLst>
          </p:cNvPr>
          <p:cNvPicPr>
            <a:picLocks noChangeAspect="1"/>
          </p:cNvPicPr>
          <p:nvPr/>
        </p:nvPicPr>
        <p:blipFill>
          <a:blip r:embed="rId3"/>
          <a:stretch>
            <a:fillRect/>
          </a:stretch>
        </p:blipFill>
        <p:spPr>
          <a:xfrm>
            <a:off x="6445073" y="3179253"/>
            <a:ext cx="5455917" cy="2392125"/>
          </a:xfrm>
          <a:prstGeom prst="rect">
            <a:avLst/>
          </a:prstGeom>
        </p:spPr>
      </p:pic>
    </p:spTree>
    <p:extLst>
      <p:ext uri="{BB962C8B-B14F-4D97-AF65-F5344CB8AC3E}">
        <p14:creationId xmlns:p14="http://schemas.microsoft.com/office/powerpoint/2010/main" val="3935367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834687-9851-6DB3-85E8-529072D69DF4}"/>
              </a:ext>
            </a:extLst>
          </p:cNvPr>
          <p:cNvSpPr txBox="1"/>
          <p:nvPr/>
        </p:nvSpPr>
        <p:spPr>
          <a:xfrm>
            <a:off x="4240709" y="229731"/>
            <a:ext cx="460442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u="sng" dirty="0">
                <a:latin typeface="Franklin Gothic Heavy"/>
                <a:cs typeface="Calibri"/>
              </a:rPr>
              <a:t>METHODOLOGY</a:t>
            </a:r>
            <a:endParaRPr lang="en-US" sz="3200" u="sng" dirty="0">
              <a:latin typeface="Franklin Gothic Heavy"/>
            </a:endParaRPr>
          </a:p>
        </p:txBody>
      </p:sp>
      <p:sp>
        <p:nvSpPr>
          <p:cNvPr id="3" name="TextBox 2">
            <a:extLst>
              <a:ext uri="{FF2B5EF4-FFF2-40B4-BE49-F238E27FC236}">
                <a16:creationId xmlns:a16="http://schemas.microsoft.com/office/drawing/2014/main" id="{1B918571-938E-6226-E01A-6B2DC8772BF3}"/>
              </a:ext>
            </a:extLst>
          </p:cNvPr>
          <p:cNvSpPr txBox="1"/>
          <p:nvPr/>
        </p:nvSpPr>
        <p:spPr>
          <a:xfrm>
            <a:off x="479958" y="812778"/>
            <a:ext cx="11399715"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800" dirty="0">
                <a:latin typeface="Times New Roman"/>
                <a:ea typeface="+mn-lt"/>
                <a:cs typeface="+mn-lt"/>
              </a:rPr>
              <a:t>This research includes qualitative and quantitative analysis on how respiratory system works . It also includes personal opinion of various individuals . This raw data is collected and imported to represent our research basis.</a:t>
            </a:r>
            <a:endParaRPr lang="en-US" sz="2800">
              <a:latin typeface="Times New Roman"/>
              <a:cs typeface="Calibri" panose="020F0502020204030204"/>
            </a:endParaRPr>
          </a:p>
          <a:p>
            <a:pPr marL="285750" indent="-285750" algn="just">
              <a:buFont typeface="Arial"/>
              <a:buChar char="•"/>
            </a:pPr>
            <a:endParaRPr lang="en-US" sz="2800" dirty="0">
              <a:latin typeface="Times New Roman"/>
              <a:ea typeface="+mn-lt"/>
              <a:cs typeface="+mn-lt"/>
            </a:endParaRPr>
          </a:p>
          <a:p>
            <a:pPr marL="285750" indent="-285750" algn="just">
              <a:buFont typeface="Arial"/>
              <a:buChar char="•"/>
            </a:pPr>
            <a:r>
              <a:rPr lang="en-US" sz="2800" dirty="0">
                <a:latin typeface="Times New Roman"/>
                <a:ea typeface="+mn-lt"/>
                <a:cs typeface="+mn-lt"/>
              </a:rPr>
              <a:t>For the quantitative analysis we created a questionnaire based on low-level respiratory studies. This questionnaire was distributed to individuals to know their opinion. Apart from the survey, we referred various papers and thesis of scholars from Google Scholar .The extracted articles have been inserted in the literature review part of this paper.</a:t>
            </a:r>
            <a:endParaRPr lang="en-US" sz="2800">
              <a:latin typeface="Times New Roman"/>
              <a:cs typeface="Calibri" panose="020F0502020204030204"/>
            </a:endParaRPr>
          </a:p>
          <a:p>
            <a:pPr marL="285750" indent="-285750" algn="just">
              <a:buFont typeface="Arial"/>
              <a:buChar char="•"/>
            </a:pPr>
            <a:endParaRPr lang="en-US" sz="2800" dirty="0">
              <a:latin typeface="Times New Roman"/>
              <a:ea typeface="+mn-lt"/>
              <a:cs typeface="+mn-lt"/>
            </a:endParaRPr>
          </a:p>
          <a:p>
            <a:pPr marL="285750" indent="-285750" algn="just">
              <a:buFont typeface="Arial"/>
              <a:buChar char="•"/>
            </a:pPr>
            <a:r>
              <a:rPr lang="en-US" sz="2800" dirty="0">
                <a:latin typeface="Times New Roman"/>
                <a:ea typeface="+mn-lt"/>
                <a:cs typeface="+mn-lt"/>
              </a:rPr>
              <a:t>We have prepared the overall project report with the assistance of Microsoft Word, Excel Sheets and Google Forms. The results have been summarized and uploaded in the data collection.</a:t>
            </a:r>
            <a:endParaRPr lang="en-US" sz="2800" dirty="0">
              <a:latin typeface="Times New Roman"/>
              <a:cs typeface="Calibri" panose="020F0502020204030204"/>
            </a:endParaRPr>
          </a:p>
        </p:txBody>
      </p:sp>
    </p:spTree>
    <p:extLst>
      <p:ext uri="{BB962C8B-B14F-4D97-AF65-F5344CB8AC3E}">
        <p14:creationId xmlns:p14="http://schemas.microsoft.com/office/powerpoint/2010/main" val="1296577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A4436D-6E3B-F650-7AF7-C02EFE78D74C}"/>
              </a:ext>
            </a:extLst>
          </p:cNvPr>
          <p:cNvSpPr txBox="1"/>
          <p:nvPr/>
        </p:nvSpPr>
        <p:spPr>
          <a:xfrm>
            <a:off x="4959251" y="255355"/>
            <a:ext cx="34952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dirty="0">
                <a:latin typeface="Franklin Gothic Heavy"/>
              </a:rPr>
              <a:t>PARTS</a:t>
            </a:r>
          </a:p>
        </p:txBody>
      </p:sp>
      <p:pic>
        <p:nvPicPr>
          <p:cNvPr id="4" name="Picture 4">
            <a:extLst>
              <a:ext uri="{FF2B5EF4-FFF2-40B4-BE49-F238E27FC236}">
                <a16:creationId xmlns:a16="http://schemas.microsoft.com/office/drawing/2014/main" id="{872A3F73-C846-682D-A51E-62B55E480C04}"/>
              </a:ext>
            </a:extLst>
          </p:cNvPr>
          <p:cNvPicPr>
            <a:picLocks noChangeAspect="1"/>
          </p:cNvPicPr>
          <p:nvPr/>
        </p:nvPicPr>
        <p:blipFill>
          <a:blip r:embed="rId2"/>
          <a:stretch>
            <a:fillRect/>
          </a:stretch>
        </p:blipFill>
        <p:spPr>
          <a:xfrm>
            <a:off x="468702" y="2326802"/>
            <a:ext cx="4612256" cy="3958431"/>
          </a:xfrm>
          <a:prstGeom prst="rect">
            <a:avLst/>
          </a:prstGeom>
        </p:spPr>
      </p:pic>
      <p:pic>
        <p:nvPicPr>
          <p:cNvPr id="6" name="Picture 5">
            <a:extLst>
              <a:ext uri="{FF2B5EF4-FFF2-40B4-BE49-F238E27FC236}">
                <a16:creationId xmlns:a16="http://schemas.microsoft.com/office/drawing/2014/main" id="{5F408E43-FE83-2D01-B354-9979839F962B}"/>
              </a:ext>
            </a:extLst>
          </p:cNvPr>
          <p:cNvPicPr>
            <a:picLocks noChangeAspect="1"/>
          </p:cNvPicPr>
          <p:nvPr/>
        </p:nvPicPr>
        <p:blipFill>
          <a:blip r:embed="rId3"/>
          <a:stretch>
            <a:fillRect/>
          </a:stretch>
        </p:blipFill>
        <p:spPr>
          <a:xfrm>
            <a:off x="6032740" y="2332378"/>
            <a:ext cx="5532407" cy="4263583"/>
          </a:xfrm>
          <a:prstGeom prst="rect">
            <a:avLst/>
          </a:prstGeom>
        </p:spPr>
      </p:pic>
      <p:sp>
        <p:nvSpPr>
          <p:cNvPr id="7" name="TextBox 6">
            <a:extLst>
              <a:ext uri="{FF2B5EF4-FFF2-40B4-BE49-F238E27FC236}">
                <a16:creationId xmlns:a16="http://schemas.microsoft.com/office/drawing/2014/main" id="{E24E1185-2EF1-7E6E-9D17-2C6E51C4568E}"/>
              </a:ext>
            </a:extLst>
          </p:cNvPr>
          <p:cNvSpPr txBox="1"/>
          <p:nvPr/>
        </p:nvSpPr>
        <p:spPr>
          <a:xfrm>
            <a:off x="799381" y="1043796"/>
            <a:ext cx="1033444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595959"/>
                </a:solidFill>
                <a:cs typeface="Arial"/>
              </a:rPr>
              <a:t>The respiratory system is divided into  </a:t>
            </a:r>
            <a:r>
              <a:rPr lang="en-US" sz="2400" dirty="0">
                <a:solidFill>
                  <a:srgbClr val="FF0000"/>
                </a:solidFill>
                <a:cs typeface="Arial"/>
              </a:rPr>
              <a:t>two</a:t>
            </a:r>
            <a:r>
              <a:rPr lang="en-US" sz="2400" dirty="0">
                <a:solidFill>
                  <a:srgbClr val="595959"/>
                </a:solidFill>
                <a:cs typeface="Arial"/>
              </a:rPr>
              <a:t> parts :</a:t>
            </a:r>
            <a:r>
              <a:rPr lang="en-US" sz="2400" dirty="0">
                <a:cs typeface="Arial"/>
              </a:rPr>
              <a:t>​</a:t>
            </a:r>
            <a:endParaRPr lang="en-US"/>
          </a:p>
          <a:p>
            <a:r>
              <a:rPr lang="en-US" sz="2400" dirty="0">
                <a:solidFill>
                  <a:srgbClr val="FF0000"/>
                </a:solidFill>
                <a:cs typeface="Segoe UI"/>
              </a:rPr>
              <a:t>     </a:t>
            </a:r>
            <a:r>
              <a:rPr lang="en-US" sz="2800" dirty="0">
                <a:solidFill>
                  <a:srgbClr val="FF0000"/>
                </a:solidFill>
                <a:cs typeface="Segoe UI"/>
              </a:rPr>
              <a:t> Upper</a:t>
            </a:r>
            <a:r>
              <a:rPr lang="en-US" sz="2800" dirty="0">
                <a:solidFill>
                  <a:srgbClr val="595959"/>
                </a:solidFill>
                <a:cs typeface="Segoe UI"/>
              </a:rPr>
              <a:t> respiratory tract  </a:t>
            </a:r>
            <a:r>
              <a:rPr lang="en-US" sz="2400" dirty="0">
                <a:solidFill>
                  <a:srgbClr val="595959"/>
                </a:solidFill>
                <a:cs typeface="Segoe UI"/>
              </a:rPr>
              <a:t>                                </a:t>
            </a:r>
            <a:r>
              <a:rPr lang="en-US" sz="2400" dirty="0">
                <a:solidFill>
                  <a:srgbClr val="FF0000"/>
                </a:solidFill>
                <a:cs typeface="Segoe UI"/>
              </a:rPr>
              <a:t>             </a:t>
            </a:r>
            <a:r>
              <a:rPr lang="en-US" sz="2800" dirty="0">
                <a:solidFill>
                  <a:srgbClr val="FF0000"/>
                </a:solidFill>
                <a:cs typeface="Segoe UI"/>
              </a:rPr>
              <a:t>Lower</a:t>
            </a:r>
            <a:r>
              <a:rPr lang="en-US" sz="2800" dirty="0">
                <a:solidFill>
                  <a:srgbClr val="595959"/>
                </a:solidFill>
                <a:cs typeface="Segoe UI"/>
              </a:rPr>
              <a:t> respiratory tract</a:t>
            </a:r>
            <a:r>
              <a:rPr lang="en-US" sz="2800" dirty="0">
                <a:cs typeface="Segoe UI"/>
              </a:rPr>
              <a:t>​</a:t>
            </a:r>
          </a:p>
          <a:p>
            <a:r>
              <a:rPr lang="en-US" dirty="0">
                <a:cs typeface="Segoe UI"/>
              </a:rPr>
              <a:t>​</a:t>
            </a:r>
          </a:p>
        </p:txBody>
      </p:sp>
    </p:spTree>
    <p:extLst>
      <p:ext uri="{BB962C8B-B14F-4D97-AF65-F5344CB8AC3E}">
        <p14:creationId xmlns:p14="http://schemas.microsoft.com/office/powerpoint/2010/main" val="410133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E7DE8-9118-E37A-4931-77554E8FDB8E}"/>
              </a:ext>
            </a:extLst>
          </p:cNvPr>
          <p:cNvSpPr>
            <a:spLocks noGrp="1"/>
          </p:cNvSpPr>
          <p:nvPr>
            <p:ph type="title"/>
          </p:nvPr>
        </p:nvSpPr>
        <p:spPr>
          <a:xfrm>
            <a:off x="635000" y="640823"/>
            <a:ext cx="3418659" cy="5583148"/>
          </a:xfrm>
        </p:spPr>
        <p:txBody>
          <a:bodyPr anchor="ctr">
            <a:normAutofit/>
          </a:bodyPr>
          <a:lstStyle/>
          <a:p>
            <a:r>
              <a:rPr lang="en-US" sz="4600">
                <a:latin typeface="Franklin Gothic Heavy"/>
              </a:rPr>
              <a:t>Functions Of Respiratory System</a:t>
            </a:r>
            <a:endParaRPr lang="en-US" sz="4600"/>
          </a:p>
        </p:txBody>
      </p:sp>
      <p:sp>
        <p:nvSpPr>
          <p:cNvPr id="2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696D8B0-D218-1E70-73C6-048A62836D90}"/>
              </a:ext>
            </a:extLst>
          </p:cNvPr>
          <p:cNvGraphicFramePr>
            <a:graphicFrameLocks noGrp="1"/>
          </p:cNvGraphicFramePr>
          <p:nvPr>
            <p:ph idx="1"/>
            <p:extLst>
              <p:ext uri="{D42A27DB-BD31-4B8C-83A1-F6EECF244321}">
                <p14:modId xmlns:p14="http://schemas.microsoft.com/office/powerpoint/2010/main" val="53625251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1901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8B02448-6FF2-8C30-0E5B-ADBE9AFFCC3D}"/>
              </a:ext>
            </a:extLst>
          </p:cNvPr>
          <p:cNvSpPr>
            <a:spLocks noGrp="1"/>
          </p:cNvSpPr>
          <p:nvPr>
            <p:ph type="title"/>
          </p:nvPr>
        </p:nvSpPr>
        <p:spPr>
          <a:xfrm>
            <a:off x="1137034" y="609597"/>
            <a:ext cx="9392421" cy="1330841"/>
          </a:xfrm>
        </p:spPr>
        <p:txBody>
          <a:bodyPr>
            <a:normAutofit/>
          </a:bodyPr>
          <a:lstStyle/>
          <a:p>
            <a:r>
              <a:rPr lang="en-US">
                <a:latin typeface="Franklin Gothic Heavy"/>
                <a:cs typeface="Calibri Light"/>
              </a:rPr>
              <a:t>                        BREATHING</a:t>
            </a:r>
            <a:endParaRPr lang="en-US">
              <a:latin typeface="Franklin Gothic Heavy"/>
            </a:endParaRPr>
          </a:p>
        </p:txBody>
      </p:sp>
      <p:sp>
        <p:nvSpPr>
          <p:cNvPr id="3" name="Content Placeholder 2">
            <a:extLst>
              <a:ext uri="{FF2B5EF4-FFF2-40B4-BE49-F238E27FC236}">
                <a16:creationId xmlns:a16="http://schemas.microsoft.com/office/drawing/2014/main" id="{21ACA750-96B1-46A9-F099-0BF0473FDF18}"/>
              </a:ext>
            </a:extLst>
          </p:cNvPr>
          <p:cNvSpPr>
            <a:spLocks noGrp="1"/>
          </p:cNvSpPr>
          <p:nvPr>
            <p:ph idx="1"/>
          </p:nvPr>
        </p:nvSpPr>
        <p:spPr>
          <a:xfrm>
            <a:off x="561940" y="2198362"/>
            <a:ext cx="4958966" cy="3917773"/>
          </a:xfrm>
        </p:spPr>
        <p:txBody>
          <a:bodyPr vert="horz" lIns="91440" tIns="45720" rIns="91440" bIns="45720" rtlCol="0" anchor="t">
            <a:normAutofit/>
          </a:bodyPr>
          <a:lstStyle/>
          <a:p>
            <a:r>
              <a:rPr lang="en-US" dirty="0">
                <a:latin typeface="Times New Roman"/>
                <a:cs typeface="Calibri"/>
              </a:rPr>
              <a:t>Breathing consists of two cyclic phases:</a:t>
            </a:r>
          </a:p>
          <a:p>
            <a:pPr marL="0" indent="0">
              <a:buNone/>
            </a:pPr>
            <a:r>
              <a:rPr lang="en-US" dirty="0">
                <a:latin typeface="Times New Roman"/>
                <a:cs typeface="Calibri"/>
              </a:rPr>
              <a:t>        </a:t>
            </a:r>
            <a:r>
              <a:rPr lang="en-US" b="1" dirty="0">
                <a:latin typeface="Times New Roman"/>
                <a:cs typeface="Calibri"/>
              </a:rPr>
              <a:t>Inhalation</a:t>
            </a:r>
            <a:r>
              <a:rPr lang="en-US" dirty="0">
                <a:latin typeface="Times New Roman"/>
                <a:cs typeface="Calibri"/>
              </a:rPr>
              <a:t> , also called inspiration – draws gases into the lungs</a:t>
            </a:r>
          </a:p>
          <a:p>
            <a:pPr marL="0" indent="0">
              <a:buNone/>
            </a:pPr>
            <a:r>
              <a:rPr lang="en-US" dirty="0">
                <a:latin typeface="Times New Roman"/>
                <a:cs typeface="Calibri"/>
              </a:rPr>
              <a:t>       </a:t>
            </a:r>
            <a:r>
              <a:rPr lang="en-US" b="1" dirty="0">
                <a:latin typeface="Times New Roman"/>
                <a:cs typeface="Calibri"/>
              </a:rPr>
              <a:t> Exhalation</a:t>
            </a:r>
            <a:r>
              <a:rPr lang="en-US" dirty="0">
                <a:latin typeface="Times New Roman"/>
                <a:cs typeface="Calibri"/>
              </a:rPr>
              <a:t> , also called expiration – forces gases out of the lungs</a:t>
            </a:r>
          </a:p>
          <a:p>
            <a:pPr marL="0" indent="0">
              <a:buNone/>
            </a:pPr>
            <a:endParaRPr lang="en-US" sz="2000">
              <a:cs typeface="Calibri"/>
            </a:endParaRPr>
          </a:p>
        </p:txBody>
      </p:sp>
      <p:pic>
        <p:nvPicPr>
          <p:cNvPr id="5" name="Picture 5">
            <a:extLst>
              <a:ext uri="{FF2B5EF4-FFF2-40B4-BE49-F238E27FC236}">
                <a16:creationId xmlns:a16="http://schemas.microsoft.com/office/drawing/2014/main" id="{F685C013-6CEE-B09F-CF78-77A70892EA33}"/>
              </a:ext>
            </a:extLst>
          </p:cNvPr>
          <p:cNvPicPr>
            <a:picLocks noChangeAspect="1"/>
          </p:cNvPicPr>
          <p:nvPr/>
        </p:nvPicPr>
        <p:blipFill>
          <a:blip r:embed="rId2"/>
          <a:stretch>
            <a:fillRect/>
          </a:stretch>
        </p:blipFill>
        <p:spPr>
          <a:xfrm>
            <a:off x="5827971" y="2443520"/>
            <a:ext cx="5679901" cy="2793004"/>
          </a:xfrm>
          <a:prstGeom prst="rect">
            <a:avLst/>
          </a:prstGeom>
        </p:spPr>
      </p:pic>
      <p:sp>
        <p:nvSpPr>
          <p:cNvPr id="21"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16037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0613BE-143B-1B75-ADF3-8A491CFDEA97}"/>
              </a:ext>
            </a:extLst>
          </p:cNvPr>
          <p:cNvSpPr txBox="1"/>
          <p:nvPr/>
        </p:nvSpPr>
        <p:spPr>
          <a:xfrm>
            <a:off x="406847" y="213825"/>
            <a:ext cx="4824368"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Calibri"/>
              </a:rPr>
              <a:t>Upper respiratory tract contains</a:t>
            </a:r>
            <a:r>
              <a:rPr lang="en-US" sz="2800" dirty="0">
                <a:latin typeface="Times New Roman"/>
                <a:cs typeface="Calibri"/>
              </a:rPr>
              <a:t>:</a:t>
            </a:r>
          </a:p>
          <a:p>
            <a:pPr marL="285750" indent="-285750">
              <a:buFont typeface="Wingdings"/>
              <a:buChar char="§"/>
            </a:pPr>
            <a:r>
              <a:rPr lang="en-US" sz="2800" dirty="0">
                <a:latin typeface="Times New Roman"/>
                <a:cs typeface="Calibri"/>
              </a:rPr>
              <a:t>Nose or Nostrils</a:t>
            </a:r>
            <a:endParaRPr lang="en-US" sz="2800">
              <a:latin typeface="Times New Roman"/>
              <a:ea typeface="Calibri"/>
              <a:cs typeface="Calibri"/>
            </a:endParaRPr>
          </a:p>
          <a:p>
            <a:pPr marL="285750" indent="-285750">
              <a:buFont typeface="Wingdings"/>
              <a:buChar char="§"/>
            </a:pPr>
            <a:r>
              <a:rPr lang="en-US" sz="2800" dirty="0">
                <a:latin typeface="Times New Roman"/>
                <a:cs typeface="Calibri"/>
              </a:rPr>
              <a:t>Nasal Cavity</a:t>
            </a:r>
            <a:endParaRPr lang="en-US" sz="2800">
              <a:latin typeface="Times New Roman"/>
              <a:ea typeface="Calibri"/>
              <a:cs typeface="Calibri"/>
            </a:endParaRPr>
          </a:p>
          <a:p>
            <a:pPr marL="285750" indent="-285750" algn="l">
              <a:buFont typeface="Wingdings"/>
              <a:buChar char="§"/>
            </a:pPr>
            <a:r>
              <a:rPr lang="en-US" sz="2800" dirty="0">
                <a:latin typeface="Times New Roman"/>
                <a:cs typeface="Calibri"/>
              </a:rPr>
              <a:t>Mouth</a:t>
            </a:r>
            <a:endParaRPr lang="en-US" sz="2800">
              <a:latin typeface="Times New Roman"/>
              <a:ea typeface="Calibri"/>
              <a:cs typeface="Calibri"/>
            </a:endParaRPr>
          </a:p>
          <a:p>
            <a:pPr marL="285750" indent="-285750">
              <a:buFont typeface="Wingdings"/>
              <a:buChar char="§"/>
            </a:pPr>
            <a:r>
              <a:rPr lang="en-US" sz="2800" dirty="0">
                <a:latin typeface="Times New Roman"/>
                <a:cs typeface="Calibri"/>
              </a:rPr>
              <a:t>Pharynx</a:t>
            </a:r>
            <a:endParaRPr lang="en-US" sz="2800">
              <a:latin typeface="Times New Roman"/>
              <a:ea typeface="Calibri"/>
              <a:cs typeface="Calibri"/>
            </a:endParaRPr>
          </a:p>
          <a:p>
            <a:pPr marL="285750" indent="-285750">
              <a:buFont typeface="Wingdings"/>
              <a:buChar char="§"/>
            </a:pPr>
            <a:r>
              <a:rPr lang="en-US" sz="2800" dirty="0">
                <a:latin typeface="Times New Roman"/>
                <a:cs typeface="Calibri"/>
              </a:rPr>
              <a:t>Larynx(voice box)</a:t>
            </a:r>
            <a:endParaRPr lang="en-US" sz="2800" dirty="0">
              <a:latin typeface="Times New Roman"/>
              <a:ea typeface="Calibri"/>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TextBox 3">
            <a:extLst>
              <a:ext uri="{FF2B5EF4-FFF2-40B4-BE49-F238E27FC236}">
                <a16:creationId xmlns:a16="http://schemas.microsoft.com/office/drawing/2014/main" id="{12A26F0B-A45C-6E13-6D31-04D9A4780E03}"/>
              </a:ext>
            </a:extLst>
          </p:cNvPr>
          <p:cNvSpPr txBox="1"/>
          <p:nvPr/>
        </p:nvSpPr>
        <p:spPr>
          <a:xfrm>
            <a:off x="472006" y="3655520"/>
            <a:ext cx="4980378"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Times New Roman"/>
                <a:cs typeface="Calibri"/>
              </a:rPr>
              <a:t>Lower respiratory tract contains:</a:t>
            </a:r>
          </a:p>
          <a:p>
            <a:pPr marL="285750" indent="-285750">
              <a:buFont typeface="Wingdings"/>
              <a:buChar char="§"/>
            </a:pPr>
            <a:r>
              <a:rPr lang="en-US" sz="2800" dirty="0">
                <a:latin typeface="Times New Roman"/>
                <a:cs typeface="Calibri"/>
              </a:rPr>
              <a:t>Trachea(wind pipe)</a:t>
            </a:r>
          </a:p>
          <a:p>
            <a:pPr marL="285750" indent="-285750">
              <a:buFont typeface="Wingdings"/>
              <a:buChar char="§"/>
            </a:pPr>
            <a:r>
              <a:rPr lang="en-US" sz="2800" dirty="0">
                <a:latin typeface="Times New Roman"/>
                <a:cs typeface="Calibri"/>
              </a:rPr>
              <a:t>Lungs</a:t>
            </a:r>
          </a:p>
          <a:p>
            <a:pPr marL="285750" indent="-285750">
              <a:buFont typeface="Wingdings"/>
              <a:buChar char="§"/>
            </a:pPr>
            <a:r>
              <a:rPr lang="en-US" sz="2800" dirty="0">
                <a:latin typeface="Times New Roman"/>
                <a:cs typeface="Calibri"/>
              </a:rPr>
              <a:t>Bronchioles</a:t>
            </a:r>
          </a:p>
          <a:p>
            <a:pPr marL="285750" indent="-285750">
              <a:buFont typeface="Wingdings"/>
              <a:buChar char="§"/>
            </a:pPr>
            <a:r>
              <a:rPr lang="en-US" sz="2800" dirty="0">
                <a:latin typeface="Times New Roman"/>
                <a:cs typeface="Calibri"/>
              </a:rPr>
              <a:t>Alveoli</a:t>
            </a:r>
          </a:p>
          <a:p>
            <a:pPr marL="285750" indent="-285750">
              <a:buFont typeface="Wingdings"/>
              <a:buChar char="§"/>
            </a:pPr>
            <a:endParaRPr lang="en-US">
              <a:cs typeface="Calibri"/>
            </a:endParaRPr>
          </a:p>
        </p:txBody>
      </p:sp>
      <p:pic>
        <p:nvPicPr>
          <p:cNvPr id="5" name="Picture 5">
            <a:extLst>
              <a:ext uri="{FF2B5EF4-FFF2-40B4-BE49-F238E27FC236}">
                <a16:creationId xmlns:a16="http://schemas.microsoft.com/office/drawing/2014/main" id="{E3C930BB-DE22-9DF1-6546-3C0ADA4AA14D}"/>
              </a:ext>
            </a:extLst>
          </p:cNvPr>
          <p:cNvPicPr>
            <a:picLocks noChangeAspect="1"/>
          </p:cNvPicPr>
          <p:nvPr/>
        </p:nvPicPr>
        <p:blipFill>
          <a:blip r:embed="rId2"/>
          <a:stretch>
            <a:fillRect/>
          </a:stretch>
        </p:blipFill>
        <p:spPr>
          <a:xfrm>
            <a:off x="5658929" y="982590"/>
            <a:ext cx="5762444" cy="4274592"/>
          </a:xfrm>
          <a:prstGeom prst="rect">
            <a:avLst/>
          </a:prstGeom>
        </p:spPr>
      </p:pic>
    </p:spTree>
    <p:extLst>
      <p:ext uri="{BB962C8B-B14F-4D97-AF65-F5344CB8AC3E}">
        <p14:creationId xmlns:p14="http://schemas.microsoft.com/office/powerpoint/2010/main" val="2371331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1F25-8F10-C827-875E-262AFBC718F0}"/>
              </a:ext>
            </a:extLst>
          </p:cNvPr>
          <p:cNvSpPr>
            <a:spLocks noGrp="1"/>
          </p:cNvSpPr>
          <p:nvPr>
            <p:ph type="title"/>
          </p:nvPr>
        </p:nvSpPr>
        <p:spPr>
          <a:xfrm>
            <a:off x="154637" y="-80832"/>
            <a:ext cx="10905066" cy="1135737"/>
          </a:xfrm>
        </p:spPr>
        <p:txBody>
          <a:bodyPr>
            <a:normAutofit/>
          </a:bodyPr>
          <a:lstStyle/>
          <a:p>
            <a:r>
              <a:rPr lang="en-US" sz="5400">
                <a:latin typeface="Franklin Gothic Heavy"/>
                <a:cs typeface="Calibri Light"/>
              </a:rPr>
              <a:t>NOSE AND NASAL CAVITY</a:t>
            </a:r>
            <a:endParaRPr lang="en-US" sz="5400">
              <a:latin typeface="Franklin Gothic Heavy"/>
            </a:endParaRPr>
          </a:p>
        </p:txBody>
      </p:sp>
      <p:sp>
        <p:nvSpPr>
          <p:cNvPr id="3" name="Content Placeholder 2">
            <a:extLst>
              <a:ext uri="{FF2B5EF4-FFF2-40B4-BE49-F238E27FC236}">
                <a16:creationId xmlns:a16="http://schemas.microsoft.com/office/drawing/2014/main" id="{86E70B8B-7A70-2867-2453-4DD74A1C5236}"/>
              </a:ext>
            </a:extLst>
          </p:cNvPr>
          <p:cNvSpPr>
            <a:spLocks noGrp="1"/>
          </p:cNvSpPr>
          <p:nvPr>
            <p:ph idx="1"/>
          </p:nvPr>
        </p:nvSpPr>
        <p:spPr>
          <a:xfrm>
            <a:off x="399054" y="1164754"/>
            <a:ext cx="7228912" cy="2165492"/>
          </a:xfrm>
        </p:spPr>
        <p:txBody>
          <a:bodyPr vert="horz" lIns="91440" tIns="45720" rIns="91440" bIns="45720" rtlCol="0" anchor="t">
            <a:noAutofit/>
          </a:bodyPr>
          <a:lstStyle/>
          <a:p>
            <a:pPr>
              <a:buFont typeface="Arial"/>
            </a:pPr>
            <a:r>
              <a:rPr lang="en-US" sz="2400" dirty="0">
                <a:latin typeface="Times New Roman"/>
                <a:cs typeface="Calibri" panose="020F0502020204030204"/>
              </a:rPr>
              <a:t>Also called external Nostrils(nares)</a:t>
            </a:r>
          </a:p>
          <a:p>
            <a:pPr>
              <a:buFont typeface="Arial"/>
            </a:pPr>
            <a:r>
              <a:rPr lang="en-US" sz="2400" dirty="0">
                <a:latin typeface="Times New Roman"/>
                <a:cs typeface="Calibri" panose="020F0502020204030204"/>
              </a:rPr>
              <a:t>Divided into two halves by the nasal septum.</a:t>
            </a:r>
          </a:p>
          <a:p>
            <a:pPr>
              <a:buFont typeface="Arial"/>
            </a:pPr>
            <a:r>
              <a:rPr lang="en-US" sz="2400" dirty="0">
                <a:latin typeface="Times New Roman"/>
                <a:cs typeface="Calibri" panose="020F0502020204030204"/>
              </a:rPr>
              <a:t>Contains the paranasal sinuses where air is warmed.</a:t>
            </a:r>
          </a:p>
          <a:p>
            <a:pPr>
              <a:buFont typeface="Arial"/>
            </a:pPr>
            <a:r>
              <a:rPr lang="en-US" sz="2400" dirty="0">
                <a:latin typeface="Times New Roman"/>
                <a:cs typeface="Calibri" panose="020F0502020204030204"/>
              </a:rPr>
              <a:t>Contains </a:t>
            </a:r>
            <a:r>
              <a:rPr lang="en-US" sz="2400" dirty="0" err="1">
                <a:latin typeface="Times New Roman"/>
                <a:cs typeface="Calibri" panose="020F0502020204030204"/>
              </a:rPr>
              <a:t>cillia</a:t>
            </a:r>
            <a:r>
              <a:rPr lang="en-US" sz="2400" dirty="0">
                <a:latin typeface="Times New Roman"/>
                <a:cs typeface="Calibri" panose="020F0502020204030204"/>
              </a:rPr>
              <a:t> which is responsible for filtering out foreign bodies</a:t>
            </a:r>
            <a:r>
              <a:rPr lang="en-US" dirty="0">
                <a:latin typeface="Times New Roman"/>
                <a:cs typeface="Calibri" panose="020F0502020204030204"/>
              </a:rPr>
              <a:t>.</a:t>
            </a:r>
          </a:p>
          <a:p>
            <a:pPr>
              <a:buFont typeface="Arial"/>
            </a:pPr>
            <a:endParaRPr lang="en-US" sz="2000">
              <a:cs typeface="Calibri" panose="020F0502020204030204"/>
            </a:endParaRPr>
          </a:p>
        </p:txBody>
      </p:sp>
      <p:pic>
        <p:nvPicPr>
          <p:cNvPr id="5" name="Picture 5">
            <a:extLst>
              <a:ext uri="{FF2B5EF4-FFF2-40B4-BE49-F238E27FC236}">
                <a16:creationId xmlns:a16="http://schemas.microsoft.com/office/drawing/2014/main" id="{889DDCE8-8660-5312-D803-33BF275090B5}"/>
              </a:ext>
            </a:extLst>
          </p:cNvPr>
          <p:cNvPicPr>
            <a:picLocks noChangeAspect="1"/>
          </p:cNvPicPr>
          <p:nvPr/>
        </p:nvPicPr>
        <p:blipFill>
          <a:blip r:embed="rId2"/>
          <a:stretch>
            <a:fillRect/>
          </a:stretch>
        </p:blipFill>
        <p:spPr>
          <a:xfrm>
            <a:off x="1029419" y="3430357"/>
            <a:ext cx="5992482" cy="3318455"/>
          </a:xfrm>
          <a:prstGeom prst="rect">
            <a:avLst/>
          </a:prstGeom>
        </p:spPr>
      </p:pic>
      <p:sp>
        <p:nvSpPr>
          <p:cNvPr id="6" name="TextBox 5">
            <a:extLst>
              <a:ext uri="{FF2B5EF4-FFF2-40B4-BE49-F238E27FC236}">
                <a16:creationId xmlns:a16="http://schemas.microsoft.com/office/drawing/2014/main" id="{14C9F2C2-D3FE-27EB-C998-3512DC3740BC}"/>
              </a:ext>
            </a:extLst>
          </p:cNvPr>
          <p:cNvSpPr txBox="1"/>
          <p:nvPr/>
        </p:nvSpPr>
        <p:spPr>
          <a:xfrm>
            <a:off x="7712515" y="1450550"/>
            <a:ext cx="385813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ea typeface="+mn-lt"/>
                <a:cs typeface="Calibri"/>
              </a:rPr>
              <a:t>Nasal cavity is the space inside the nose.</a:t>
            </a:r>
            <a:r>
              <a:rPr lang="en-US" sz="2400" dirty="0">
                <a:latin typeface="Times New Roman"/>
                <a:ea typeface="+mn-lt"/>
                <a:cs typeface="+mn-lt"/>
              </a:rPr>
              <a:t> The nasal cavity lies above the bone that forms the roof of the mouth and curves down at the back to join the throat. It is divided into two sections called nasal passages. Air moves through these passages during breathing</a:t>
            </a:r>
            <a:endParaRPr lang="en-US" sz="2400" dirty="0">
              <a:latin typeface="Times New Roman"/>
              <a:cs typeface="Calibri" panose="020F0502020204030204"/>
            </a:endParaRPr>
          </a:p>
        </p:txBody>
      </p:sp>
    </p:spTree>
    <p:extLst>
      <p:ext uri="{BB962C8B-B14F-4D97-AF65-F5344CB8AC3E}">
        <p14:creationId xmlns:p14="http://schemas.microsoft.com/office/powerpoint/2010/main" val="2589950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A2313-8C1C-7FB5-ECC8-67B19A9F3F53}"/>
              </a:ext>
            </a:extLst>
          </p:cNvPr>
          <p:cNvSpPr>
            <a:spLocks noGrp="1"/>
          </p:cNvSpPr>
          <p:nvPr>
            <p:ph type="title"/>
          </p:nvPr>
        </p:nvSpPr>
        <p:spPr>
          <a:xfrm>
            <a:off x="838200" y="365125"/>
            <a:ext cx="10515600" cy="1325563"/>
          </a:xfrm>
        </p:spPr>
        <p:txBody>
          <a:bodyPr>
            <a:normAutofit/>
          </a:bodyPr>
          <a:lstStyle/>
          <a:p>
            <a:r>
              <a:rPr lang="en-US" sz="4600">
                <a:solidFill>
                  <a:srgbClr val="FFFFFF"/>
                </a:solidFill>
                <a:latin typeface="Franklin Gothic Heavy"/>
                <a:cs typeface="Calibri Light"/>
              </a:rPr>
              <a:t>PHARYNX</a:t>
            </a:r>
            <a:endParaRPr lang="en-US" sz="4600">
              <a:solidFill>
                <a:srgbClr val="FFFFFF"/>
              </a:solidFill>
              <a:latin typeface="Franklin Gothic Heavy"/>
            </a:endParaRPr>
          </a:p>
        </p:txBody>
      </p:sp>
      <p:sp>
        <p:nvSpPr>
          <p:cNvPr id="3" name="Content Placeholder 2">
            <a:extLst>
              <a:ext uri="{FF2B5EF4-FFF2-40B4-BE49-F238E27FC236}">
                <a16:creationId xmlns:a16="http://schemas.microsoft.com/office/drawing/2014/main" id="{C06F9F2F-9532-6B37-DFAD-7045573B911D}"/>
              </a:ext>
            </a:extLst>
          </p:cNvPr>
          <p:cNvSpPr>
            <a:spLocks noGrp="1"/>
          </p:cNvSpPr>
          <p:nvPr>
            <p:ph idx="1"/>
          </p:nvPr>
        </p:nvSpPr>
        <p:spPr>
          <a:xfrm>
            <a:off x="838200" y="2438400"/>
            <a:ext cx="10515600" cy="3738562"/>
          </a:xfrm>
        </p:spPr>
        <p:txBody>
          <a:bodyPr vert="horz" lIns="91440" tIns="45720" rIns="91440" bIns="45720" rtlCol="0" anchor="t">
            <a:normAutofit/>
          </a:bodyPr>
          <a:lstStyle/>
          <a:p>
            <a:pPr>
              <a:buFont typeface="Wingdings" panose="020B0604020202020204" pitchFamily="34" charset="0"/>
              <a:buChar char="Ø"/>
            </a:pPr>
            <a:r>
              <a:rPr lang="en-US" sz="2400" dirty="0">
                <a:latin typeface="Times New Roman"/>
                <a:ea typeface="+mn-lt"/>
                <a:cs typeface="+mn-lt"/>
              </a:rPr>
              <a:t>Common space used by both the</a:t>
            </a:r>
            <a:r>
              <a:rPr lang="en-US" sz="2400" b="1" dirty="0">
                <a:latin typeface="Times New Roman"/>
                <a:ea typeface="+mn-lt"/>
                <a:cs typeface="+mn-lt"/>
              </a:rPr>
              <a:t> respiratory</a:t>
            </a:r>
            <a:r>
              <a:rPr lang="en-US" sz="2400" dirty="0">
                <a:latin typeface="Times New Roman"/>
                <a:ea typeface="+mn-lt"/>
                <a:cs typeface="+mn-lt"/>
              </a:rPr>
              <a:t> and digestive</a:t>
            </a:r>
            <a:r>
              <a:rPr lang="en-US" sz="2400" b="1" dirty="0">
                <a:latin typeface="Times New Roman"/>
                <a:ea typeface="+mn-lt"/>
                <a:cs typeface="+mn-lt"/>
              </a:rPr>
              <a:t> systems.</a:t>
            </a:r>
            <a:endParaRPr lang="en-US" sz="2400" dirty="0">
              <a:latin typeface="Times New Roman"/>
              <a:cs typeface="Calibri" panose="020F0502020204030204"/>
            </a:endParaRPr>
          </a:p>
          <a:p>
            <a:pPr>
              <a:buFont typeface="Wingdings" panose="020B0604020202020204" pitchFamily="34" charset="0"/>
              <a:buChar char="Ø"/>
            </a:pPr>
            <a:r>
              <a:rPr lang="en-US" sz="2400" dirty="0">
                <a:latin typeface="Times New Roman"/>
                <a:ea typeface="+mn-lt"/>
                <a:cs typeface="+mn-lt"/>
              </a:rPr>
              <a:t> Commonly called the</a:t>
            </a:r>
            <a:r>
              <a:rPr lang="en-US" sz="2400" b="1" dirty="0">
                <a:latin typeface="Times New Roman"/>
                <a:ea typeface="+mn-lt"/>
                <a:cs typeface="+mn-lt"/>
              </a:rPr>
              <a:t> throat.</a:t>
            </a:r>
            <a:endParaRPr lang="en-US" sz="2400" b="1" dirty="0">
              <a:latin typeface="Times New Roman"/>
              <a:cs typeface="Calibri" panose="020F0502020204030204"/>
            </a:endParaRPr>
          </a:p>
          <a:p>
            <a:pPr>
              <a:buFont typeface="Wingdings" panose="020B0604020202020204" pitchFamily="34" charset="0"/>
              <a:buChar char="Ø"/>
            </a:pPr>
            <a:r>
              <a:rPr lang="en-US" sz="2400" dirty="0">
                <a:latin typeface="Times New Roman"/>
                <a:ea typeface="+mn-lt"/>
                <a:cs typeface="+mn-lt"/>
              </a:rPr>
              <a:t>Originates posterior to the nasal and oral cavities and extends inferiorly near the level of the bifurcation of the</a:t>
            </a:r>
            <a:r>
              <a:rPr lang="en-US" sz="2400" b="1" dirty="0">
                <a:latin typeface="Times New Roman"/>
                <a:ea typeface="+mn-lt"/>
                <a:cs typeface="+mn-lt"/>
              </a:rPr>
              <a:t> larynx </a:t>
            </a:r>
            <a:r>
              <a:rPr lang="en-US" sz="2400" dirty="0">
                <a:latin typeface="Times New Roman"/>
                <a:ea typeface="+mn-lt"/>
                <a:cs typeface="+mn-lt"/>
              </a:rPr>
              <a:t>and </a:t>
            </a:r>
            <a:r>
              <a:rPr lang="en-US" sz="2400" b="1" dirty="0">
                <a:latin typeface="Times New Roman"/>
                <a:ea typeface="+mn-lt"/>
                <a:cs typeface="+mn-lt"/>
              </a:rPr>
              <a:t>esophagus</a:t>
            </a:r>
            <a:r>
              <a:rPr lang="en-US" sz="2400" dirty="0">
                <a:latin typeface="Times New Roman"/>
                <a:ea typeface="+mn-lt"/>
                <a:cs typeface="+mn-lt"/>
              </a:rPr>
              <a:t>.</a:t>
            </a:r>
            <a:endParaRPr lang="en-US" sz="2400" dirty="0">
              <a:latin typeface="Times New Roman"/>
              <a:cs typeface="Calibri" panose="020F0502020204030204"/>
            </a:endParaRPr>
          </a:p>
          <a:p>
            <a:pPr>
              <a:buFont typeface="Wingdings" panose="020B0604020202020204" pitchFamily="34" charset="0"/>
              <a:buChar char="Ø"/>
            </a:pPr>
            <a:r>
              <a:rPr lang="en-US" sz="2400" dirty="0">
                <a:latin typeface="Times New Roman"/>
                <a:ea typeface="+mn-lt"/>
                <a:cs typeface="+mn-lt"/>
              </a:rPr>
              <a:t>Common</a:t>
            </a:r>
            <a:r>
              <a:rPr lang="en-US" sz="2400" b="1" dirty="0">
                <a:latin typeface="Times New Roman"/>
                <a:ea typeface="+mn-lt"/>
                <a:cs typeface="+mn-lt"/>
              </a:rPr>
              <a:t> pathway </a:t>
            </a:r>
            <a:r>
              <a:rPr lang="en-US" sz="2400" dirty="0">
                <a:latin typeface="Times New Roman"/>
                <a:ea typeface="+mn-lt"/>
                <a:cs typeface="+mn-lt"/>
              </a:rPr>
              <a:t>for both </a:t>
            </a:r>
            <a:r>
              <a:rPr lang="en-US" sz="2400" b="1" dirty="0">
                <a:latin typeface="Times New Roman"/>
                <a:ea typeface="+mn-lt"/>
                <a:cs typeface="+mn-lt"/>
              </a:rPr>
              <a:t>air</a:t>
            </a:r>
            <a:r>
              <a:rPr lang="en-US" sz="2400" dirty="0">
                <a:latin typeface="Times New Roman"/>
                <a:ea typeface="+mn-lt"/>
                <a:cs typeface="+mn-lt"/>
              </a:rPr>
              <a:t> and </a:t>
            </a:r>
            <a:r>
              <a:rPr lang="en-US" sz="2400" b="1" dirty="0">
                <a:latin typeface="Times New Roman"/>
                <a:ea typeface="+mn-lt"/>
                <a:cs typeface="+mn-lt"/>
              </a:rPr>
              <a:t>food</a:t>
            </a:r>
            <a:r>
              <a:rPr lang="en-US" sz="2400" dirty="0">
                <a:latin typeface="Times New Roman"/>
                <a:ea typeface="+mn-lt"/>
                <a:cs typeface="+mn-lt"/>
              </a:rPr>
              <a:t>.</a:t>
            </a:r>
            <a:endParaRPr lang="en-US" sz="2400" dirty="0">
              <a:latin typeface="Times New Roman"/>
              <a:cs typeface="Calibri" panose="020F0502020204030204"/>
            </a:endParaRPr>
          </a:p>
          <a:p>
            <a:pPr>
              <a:buFont typeface="Wingdings" panose="020B0604020202020204" pitchFamily="34" charset="0"/>
              <a:buChar char="Ø"/>
            </a:pPr>
            <a:r>
              <a:rPr lang="en-US" sz="2400" dirty="0">
                <a:latin typeface="Times New Roman"/>
                <a:ea typeface="+mn-lt"/>
                <a:cs typeface="+mn-lt"/>
              </a:rPr>
              <a:t>Walls are lined by a mucosa and contain skeletal muscles that are primarily used for swallowing.</a:t>
            </a:r>
            <a:endParaRPr lang="en-US" sz="2400" dirty="0">
              <a:latin typeface="Times New Roman"/>
              <a:cs typeface="Calibri" panose="020F0502020204030204"/>
            </a:endParaRPr>
          </a:p>
          <a:p>
            <a:pPr>
              <a:buFont typeface="Wingdings" panose="020B0604020202020204" pitchFamily="34" charset="0"/>
              <a:buChar char="Ø"/>
            </a:pPr>
            <a:r>
              <a:rPr lang="en-US" sz="2400" dirty="0">
                <a:latin typeface="Times New Roman"/>
                <a:ea typeface="+mn-lt"/>
                <a:cs typeface="+mn-lt"/>
              </a:rPr>
              <a:t>Flexible lateral walls are distensible in order to force swallowed food into the esophagus.</a:t>
            </a:r>
            <a:endParaRPr lang="en-US" sz="2400" dirty="0">
              <a:latin typeface="Times New Roman"/>
              <a:cs typeface="Calibri" panose="020F0502020204030204"/>
            </a:endParaRPr>
          </a:p>
          <a:p>
            <a:pPr marL="0" indent="0">
              <a:buNone/>
            </a:pPr>
            <a:endParaRPr lang="en-US" sz="2400">
              <a:cs typeface="Calibri" panose="020F0502020204030204"/>
            </a:endParaRPr>
          </a:p>
        </p:txBody>
      </p:sp>
    </p:spTree>
    <p:extLst>
      <p:ext uri="{BB962C8B-B14F-4D97-AF65-F5344CB8AC3E}">
        <p14:creationId xmlns:p14="http://schemas.microsoft.com/office/powerpoint/2010/main" val="2641225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F7D14-CB74-2FF1-716D-80C5C188AFCA}"/>
              </a:ext>
            </a:extLst>
          </p:cNvPr>
          <p:cNvSpPr>
            <a:spLocks noGrp="1"/>
          </p:cNvSpPr>
          <p:nvPr>
            <p:ph type="title"/>
          </p:nvPr>
        </p:nvSpPr>
        <p:spPr>
          <a:xfrm>
            <a:off x="838200" y="365760"/>
            <a:ext cx="10515600" cy="1325563"/>
          </a:xfrm>
        </p:spPr>
        <p:txBody>
          <a:bodyPr>
            <a:normAutofit/>
          </a:bodyPr>
          <a:lstStyle/>
          <a:p>
            <a:r>
              <a:rPr lang="en-US">
                <a:solidFill>
                  <a:schemeClr val="bg1"/>
                </a:solidFill>
                <a:latin typeface="Franklin Gothic Heavy"/>
                <a:cs typeface="Calibri Light"/>
              </a:rPr>
              <a:t>Three sections of the pharynx</a:t>
            </a:r>
            <a:endParaRPr lang="en-US">
              <a:solidFill>
                <a:schemeClr val="bg1"/>
              </a:solidFill>
              <a:latin typeface="Franklin Gothic Heavy"/>
            </a:endParaRPr>
          </a:p>
        </p:txBody>
      </p:sp>
      <p:sp>
        <p:nvSpPr>
          <p:cNvPr id="3" name="Content Placeholder 2">
            <a:extLst>
              <a:ext uri="{FF2B5EF4-FFF2-40B4-BE49-F238E27FC236}">
                <a16:creationId xmlns:a16="http://schemas.microsoft.com/office/drawing/2014/main" id="{5E55A5B6-743D-1025-5853-AB4D796F6E9A}"/>
              </a:ext>
            </a:extLst>
          </p:cNvPr>
          <p:cNvSpPr>
            <a:spLocks noGrp="1"/>
          </p:cNvSpPr>
          <p:nvPr>
            <p:ph idx="1"/>
          </p:nvPr>
        </p:nvSpPr>
        <p:spPr>
          <a:xfrm>
            <a:off x="453059" y="2204970"/>
            <a:ext cx="6496351" cy="4446445"/>
          </a:xfrm>
        </p:spPr>
        <p:txBody>
          <a:bodyPr vert="horz" lIns="91440" tIns="45720" rIns="91440" bIns="45720" rtlCol="0" anchor="ctr">
            <a:normAutofit fontScale="92500"/>
          </a:bodyPr>
          <a:lstStyle/>
          <a:p>
            <a:pPr marL="457200" indent="-457200"/>
            <a:r>
              <a:rPr lang="en-US" b="1" dirty="0">
                <a:cs typeface="Calibri"/>
              </a:rPr>
              <a:t>Nasopharynx</a:t>
            </a:r>
            <a:endParaRPr lang="en-US" dirty="0">
              <a:cs typeface="Calibri"/>
            </a:endParaRPr>
          </a:p>
          <a:p>
            <a:pPr marL="0" indent="0">
              <a:buNone/>
            </a:pPr>
            <a:r>
              <a:rPr lang="en-US" sz="1700" dirty="0">
                <a:cs typeface="Calibri"/>
              </a:rPr>
              <a:t>   </a:t>
            </a:r>
            <a:r>
              <a:rPr lang="en-US" sz="2400" dirty="0">
                <a:latin typeface="Times New Roman"/>
                <a:cs typeface="Calibri"/>
              </a:rPr>
              <a:t>   The upper part of the throat behind the </a:t>
            </a:r>
            <a:r>
              <a:rPr lang="en-US" sz="2400" b="1" dirty="0">
                <a:latin typeface="Times New Roman"/>
                <a:cs typeface="Calibri"/>
              </a:rPr>
              <a:t>nose</a:t>
            </a:r>
            <a:r>
              <a:rPr lang="en-US" sz="2400" dirty="0">
                <a:latin typeface="Times New Roman"/>
                <a:cs typeface="Calibri"/>
              </a:rPr>
              <a:t> . It allows air to pass from your nose into your windpipe and eventually into your lungs.</a:t>
            </a:r>
          </a:p>
          <a:p>
            <a:pPr marL="457200" indent="-457200"/>
            <a:r>
              <a:rPr lang="en-US" b="1" dirty="0">
                <a:cs typeface="Calibri"/>
              </a:rPr>
              <a:t>Oropharynx</a:t>
            </a:r>
          </a:p>
          <a:p>
            <a:pPr marL="0" indent="0">
              <a:buNone/>
            </a:pPr>
            <a:r>
              <a:rPr lang="en-US" sz="1700" dirty="0">
                <a:latin typeface="Times New Roman"/>
                <a:cs typeface="Calibri"/>
              </a:rPr>
              <a:t>  </a:t>
            </a:r>
            <a:r>
              <a:rPr lang="en-US" sz="2400" dirty="0">
                <a:latin typeface="Times New Roman"/>
                <a:cs typeface="Calibri"/>
              </a:rPr>
              <a:t> The part of the throat at the back of the </a:t>
            </a:r>
            <a:r>
              <a:rPr lang="en-US" sz="2400" b="1" dirty="0">
                <a:latin typeface="Times New Roman"/>
                <a:cs typeface="Calibri"/>
              </a:rPr>
              <a:t>mouth </a:t>
            </a:r>
            <a:r>
              <a:rPr lang="en-US" sz="2400" dirty="0">
                <a:latin typeface="Times New Roman"/>
                <a:cs typeface="Calibri"/>
              </a:rPr>
              <a:t>behind the oral cavity. </a:t>
            </a:r>
            <a:r>
              <a:rPr lang="en-US" sz="2400" dirty="0">
                <a:latin typeface="Times New Roman"/>
                <a:ea typeface="+mn-lt"/>
                <a:cs typeface="+mn-lt"/>
              </a:rPr>
              <a:t>It allows air to pass from your nose into your windpipe and eventually into your lung</a:t>
            </a:r>
            <a:r>
              <a:rPr lang="en-US" sz="2400" dirty="0">
                <a:ea typeface="+mn-lt"/>
                <a:cs typeface="+mn-lt"/>
              </a:rPr>
              <a:t>s.</a:t>
            </a:r>
          </a:p>
          <a:p>
            <a:pPr marL="457200" indent="-457200"/>
            <a:r>
              <a:rPr lang="en-US" b="1" dirty="0">
                <a:ea typeface="+mn-lt"/>
                <a:cs typeface="+mn-lt"/>
              </a:rPr>
              <a:t>Laryngopharynx</a:t>
            </a:r>
          </a:p>
          <a:p>
            <a:pPr marL="0" indent="0">
              <a:buNone/>
            </a:pPr>
            <a:r>
              <a:rPr lang="en-US" sz="1700" dirty="0">
                <a:latin typeface="Times New Roman"/>
                <a:cs typeface="Calibri"/>
              </a:rPr>
              <a:t>  </a:t>
            </a:r>
            <a:r>
              <a:rPr lang="en-US" sz="2400" dirty="0">
                <a:latin typeface="Times New Roman"/>
                <a:cs typeface="Calibri"/>
              </a:rPr>
              <a:t> </a:t>
            </a:r>
            <a:r>
              <a:rPr lang="en-US" sz="2400" dirty="0">
                <a:latin typeface="Times New Roman"/>
                <a:ea typeface="+mn-lt"/>
                <a:cs typeface="+mn-lt"/>
              </a:rPr>
              <a:t>Bottom section of the pharynx where the respiratory tract divides into the esophagus and the larynx</a:t>
            </a:r>
            <a:endParaRPr lang="en-US" sz="2400" dirty="0">
              <a:latin typeface="Times New Roman"/>
              <a:cs typeface="Calibri"/>
            </a:endParaRPr>
          </a:p>
          <a:p>
            <a:pPr marL="0" indent="0">
              <a:buNone/>
            </a:pPr>
            <a:endParaRPr lang="en-US" sz="1700">
              <a:cs typeface="Calibri"/>
            </a:endParaRPr>
          </a:p>
          <a:p>
            <a:pPr marL="0" indent="0">
              <a:buNone/>
            </a:pPr>
            <a:endParaRPr lang="en-US" sz="1700">
              <a:cs typeface="Calibri"/>
            </a:endParaRPr>
          </a:p>
        </p:txBody>
      </p:sp>
      <p:pic>
        <p:nvPicPr>
          <p:cNvPr id="4" name="Picture 4">
            <a:extLst>
              <a:ext uri="{FF2B5EF4-FFF2-40B4-BE49-F238E27FC236}">
                <a16:creationId xmlns:a16="http://schemas.microsoft.com/office/drawing/2014/main" id="{11BA279C-DB22-5394-8876-E432A61A6B7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51" r="-3" b="-3"/>
          <a:stretch/>
        </p:blipFill>
        <p:spPr>
          <a:xfrm>
            <a:off x="6838478" y="2276857"/>
            <a:ext cx="5015484" cy="3900106"/>
          </a:xfrm>
          <a:prstGeom prst="rect">
            <a:avLst/>
          </a:prstGeom>
        </p:spPr>
      </p:pic>
    </p:spTree>
    <p:extLst>
      <p:ext uri="{BB962C8B-B14F-4D97-AF65-F5344CB8AC3E}">
        <p14:creationId xmlns:p14="http://schemas.microsoft.com/office/powerpoint/2010/main" val="2166232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48BD36A-3F66-3911-40FE-6B61C93F39C9}"/>
              </a:ext>
            </a:extLst>
          </p:cNvPr>
          <p:cNvPicPr>
            <a:picLocks noChangeAspect="1"/>
          </p:cNvPicPr>
          <p:nvPr/>
        </p:nvPicPr>
        <p:blipFill rotWithShape="1">
          <a:blip r:embed="rId2"/>
          <a:srcRect b="108"/>
          <a:stretch/>
        </p:blipFill>
        <p:spPr>
          <a:xfrm>
            <a:off x="4405789" y="10"/>
            <a:ext cx="7786209" cy="6857990"/>
          </a:xfrm>
          <a:prstGeom prst="rect">
            <a:avLst/>
          </a:prstGeom>
        </p:spPr>
      </p:pic>
      <p:sp>
        <p:nvSpPr>
          <p:cNvPr id="4" name="TextBox 3">
            <a:extLst>
              <a:ext uri="{FF2B5EF4-FFF2-40B4-BE49-F238E27FC236}">
                <a16:creationId xmlns:a16="http://schemas.microsoft.com/office/drawing/2014/main" id="{B095C1E6-C5AC-51CE-1FAC-B71D9FBF0439}"/>
              </a:ext>
            </a:extLst>
          </p:cNvPr>
          <p:cNvSpPr txBox="1"/>
          <p:nvPr/>
        </p:nvSpPr>
        <p:spPr>
          <a:xfrm>
            <a:off x="83820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dirty="0">
                <a:latin typeface="Franklin Gothic Heavy"/>
                <a:ea typeface="+mj-ea"/>
                <a:cs typeface="+mj-cs"/>
              </a:rPr>
              <a:t>ABSTRACT</a:t>
            </a:r>
          </a:p>
        </p:txBody>
      </p:sp>
      <p:sp>
        <p:nvSpPr>
          <p:cNvPr id="6" name="TextBox 5">
            <a:extLst>
              <a:ext uri="{FF2B5EF4-FFF2-40B4-BE49-F238E27FC236}">
                <a16:creationId xmlns:a16="http://schemas.microsoft.com/office/drawing/2014/main" id="{AA5E2AEA-CC5A-7D06-61E3-A52C8D5E100E}"/>
              </a:ext>
            </a:extLst>
          </p:cNvPr>
          <p:cNvSpPr txBox="1"/>
          <p:nvPr/>
        </p:nvSpPr>
        <p:spPr>
          <a:xfrm>
            <a:off x="349370" y="1916616"/>
            <a:ext cx="3822189" cy="447600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400" b="1" dirty="0">
                <a:latin typeface="Times New Roman"/>
                <a:cs typeface="Times New Roman"/>
              </a:rPr>
              <a:t>The respiratory system is the network of organs and tissues that help you breathe. It includes your airways, lungs and blood vessels. The muscles that power your lungs are also part of the respiratory system. These parts work together to move oxygen throughout the body and clean out waste gases like carbon dioxide.</a:t>
            </a:r>
            <a:endParaRPr lang="en-US">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1086422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A1AE35-3D80-B324-41A2-13511C77AEF6}"/>
              </a:ext>
            </a:extLst>
          </p:cNvPr>
          <p:cNvSpPr>
            <a:spLocks noGrp="1"/>
          </p:cNvSpPr>
          <p:nvPr>
            <p:ph type="title"/>
          </p:nvPr>
        </p:nvSpPr>
        <p:spPr>
          <a:xfrm>
            <a:off x="403789" y="106393"/>
            <a:ext cx="5474909" cy="1503368"/>
          </a:xfrm>
        </p:spPr>
        <p:txBody>
          <a:bodyPr>
            <a:normAutofit/>
          </a:bodyPr>
          <a:lstStyle/>
          <a:p>
            <a:r>
              <a:rPr lang="en-US">
                <a:latin typeface="Franklin Gothic Heavy"/>
                <a:cs typeface="Calibri Light"/>
              </a:rPr>
              <a:t>LARYNX</a:t>
            </a:r>
          </a:p>
        </p:txBody>
      </p:sp>
      <p:sp>
        <p:nvSpPr>
          <p:cNvPr id="3" name="Content Placeholder 2">
            <a:extLst>
              <a:ext uri="{FF2B5EF4-FFF2-40B4-BE49-F238E27FC236}">
                <a16:creationId xmlns:a16="http://schemas.microsoft.com/office/drawing/2014/main" id="{1418E0DC-6F52-2E61-4179-4B3EE8D32B6F}"/>
              </a:ext>
            </a:extLst>
          </p:cNvPr>
          <p:cNvSpPr>
            <a:spLocks noGrp="1"/>
          </p:cNvSpPr>
          <p:nvPr>
            <p:ph idx="1"/>
          </p:nvPr>
        </p:nvSpPr>
        <p:spPr>
          <a:xfrm>
            <a:off x="346280" y="1705272"/>
            <a:ext cx="5228790" cy="4397415"/>
          </a:xfrm>
        </p:spPr>
        <p:txBody>
          <a:bodyPr vert="horz" lIns="91440" tIns="45720" rIns="91440" bIns="45720" rtlCol="0" anchor="t">
            <a:normAutofit fontScale="92500" lnSpcReduction="10000"/>
          </a:bodyPr>
          <a:lstStyle/>
          <a:p>
            <a:r>
              <a:rPr lang="en-US" sz="3200" dirty="0">
                <a:latin typeface="Times New Roman"/>
                <a:ea typeface="+mn-lt"/>
                <a:cs typeface="+mn-lt"/>
              </a:rPr>
              <a:t>The main function of the larynx is sound production. That's why it is also known as Sound Box.</a:t>
            </a:r>
          </a:p>
          <a:p>
            <a:r>
              <a:rPr lang="en-US" sz="3200" dirty="0">
                <a:latin typeface="Times New Roman"/>
                <a:ea typeface="+mn-lt"/>
                <a:cs typeface="+mn-lt"/>
              </a:rPr>
              <a:t>The larynx (voice box) is the area that connects the throat to the windpipe (trachea). Without it, we would hardly be able to sing or speak. It also keeps food and drink out of the windpipe</a:t>
            </a:r>
            <a:r>
              <a:rPr lang="en-US" sz="2000" dirty="0">
                <a:latin typeface="Times New Roman"/>
                <a:ea typeface="+mn-lt"/>
                <a:cs typeface="+mn-lt"/>
              </a:rPr>
              <a:t>.</a:t>
            </a:r>
            <a:endParaRPr lang="en-US" sz="2000" dirty="0">
              <a:latin typeface="Times New Roman"/>
              <a:cs typeface="Calibri"/>
            </a:endParaRPr>
          </a:p>
        </p:txBody>
      </p:sp>
      <p:pic>
        <p:nvPicPr>
          <p:cNvPr id="4" name="Picture 4">
            <a:extLst>
              <a:ext uri="{FF2B5EF4-FFF2-40B4-BE49-F238E27FC236}">
                <a16:creationId xmlns:a16="http://schemas.microsoft.com/office/drawing/2014/main" id="{5F1C3DDA-5CC8-1694-74A2-4F511F96FFC1}"/>
              </a:ext>
            </a:extLst>
          </p:cNvPr>
          <p:cNvPicPr>
            <a:picLocks noChangeAspect="1"/>
          </p:cNvPicPr>
          <p:nvPr/>
        </p:nvPicPr>
        <p:blipFill>
          <a:blip r:embed="rId2"/>
          <a:stretch>
            <a:fillRect/>
          </a:stretch>
        </p:blipFill>
        <p:spPr>
          <a:xfrm>
            <a:off x="7139036" y="717012"/>
            <a:ext cx="4220798" cy="5446191"/>
          </a:xfrm>
          <a:prstGeom prst="rect">
            <a:avLst/>
          </a:prstGeom>
        </p:spPr>
      </p:pic>
    </p:spTree>
    <p:extLst>
      <p:ext uri="{BB962C8B-B14F-4D97-AF65-F5344CB8AC3E}">
        <p14:creationId xmlns:p14="http://schemas.microsoft.com/office/powerpoint/2010/main" val="3276623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BCD165-9852-4057-6F22-FA326376F1FD}"/>
              </a:ext>
            </a:extLst>
          </p:cNvPr>
          <p:cNvSpPr>
            <a:spLocks noGrp="1"/>
          </p:cNvSpPr>
          <p:nvPr>
            <p:ph type="title"/>
          </p:nvPr>
        </p:nvSpPr>
        <p:spPr>
          <a:xfrm>
            <a:off x="648204" y="106392"/>
            <a:ext cx="4784796" cy="1330840"/>
          </a:xfrm>
        </p:spPr>
        <p:txBody>
          <a:bodyPr>
            <a:normAutofit/>
          </a:bodyPr>
          <a:lstStyle/>
          <a:p>
            <a:r>
              <a:rPr lang="en-US">
                <a:latin typeface="Franklin Gothic Heavy"/>
                <a:cs typeface="Calibri Light"/>
              </a:rPr>
              <a:t>TRACHEA</a:t>
            </a:r>
            <a:endParaRPr lang="en-US">
              <a:latin typeface="Franklin Gothic Heavy"/>
            </a:endParaRPr>
          </a:p>
        </p:txBody>
      </p:sp>
      <p:sp>
        <p:nvSpPr>
          <p:cNvPr id="3" name="Content Placeholder 2">
            <a:extLst>
              <a:ext uri="{FF2B5EF4-FFF2-40B4-BE49-F238E27FC236}">
                <a16:creationId xmlns:a16="http://schemas.microsoft.com/office/drawing/2014/main" id="{2F2FD8CE-8199-3F82-BC05-C042966BF4B9}"/>
              </a:ext>
            </a:extLst>
          </p:cNvPr>
          <p:cNvSpPr>
            <a:spLocks noGrp="1"/>
          </p:cNvSpPr>
          <p:nvPr>
            <p:ph idx="1"/>
          </p:nvPr>
        </p:nvSpPr>
        <p:spPr>
          <a:xfrm>
            <a:off x="216884" y="1805914"/>
            <a:ext cx="5660111" cy="4440547"/>
          </a:xfrm>
        </p:spPr>
        <p:txBody>
          <a:bodyPr vert="horz" lIns="91440" tIns="45720" rIns="91440" bIns="45720" rtlCol="0" anchor="t">
            <a:noAutofit/>
          </a:bodyPr>
          <a:lstStyle/>
          <a:p>
            <a:r>
              <a:rPr lang="en-US" dirty="0">
                <a:latin typeface="Times New Roman"/>
                <a:cs typeface="Calibri"/>
              </a:rPr>
              <a:t>The trachea or windpipe is a smooth , muscular tube leading from the larynx to the main bronchi.</a:t>
            </a:r>
          </a:p>
          <a:p>
            <a:r>
              <a:rPr lang="en-US" dirty="0">
                <a:latin typeface="Times New Roman"/>
                <a:cs typeface="Calibri"/>
              </a:rPr>
              <a:t>The main function is to carry air in and out of your lungs.</a:t>
            </a:r>
          </a:p>
          <a:p>
            <a:r>
              <a:rPr lang="en-US" dirty="0">
                <a:latin typeface="Times New Roman"/>
                <a:cs typeface="Calibri"/>
              </a:rPr>
              <a:t>It protects the respiratory surface form an accumulation of foreign particles.</a:t>
            </a:r>
          </a:p>
        </p:txBody>
      </p:sp>
      <p:pic>
        <p:nvPicPr>
          <p:cNvPr id="4" name="Picture 4">
            <a:extLst>
              <a:ext uri="{FF2B5EF4-FFF2-40B4-BE49-F238E27FC236}">
                <a16:creationId xmlns:a16="http://schemas.microsoft.com/office/drawing/2014/main" id="{2CCA6C5D-9DB1-E6FF-AA38-DCDF5D0F717C}"/>
              </a:ext>
            </a:extLst>
          </p:cNvPr>
          <p:cNvPicPr>
            <a:picLocks noChangeAspect="1"/>
          </p:cNvPicPr>
          <p:nvPr/>
        </p:nvPicPr>
        <p:blipFill>
          <a:blip r:embed="rId2"/>
          <a:stretch>
            <a:fillRect/>
          </a:stretch>
        </p:blipFill>
        <p:spPr>
          <a:xfrm>
            <a:off x="6593064" y="1092572"/>
            <a:ext cx="5557158" cy="4522541"/>
          </a:xfrm>
          <a:prstGeom prst="rect">
            <a:avLst/>
          </a:prstGeom>
        </p:spPr>
      </p:pic>
    </p:spTree>
    <p:extLst>
      <p:ext uri="{BB962C8B-B14F-4D97-AF65-F5344CB8AC3E}">
        <p14:creationId xmlns:p14="http://schemas.microsoft.com/office/powerpoint/2010/main" val="2623325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4ABF-3F79-BF6C-183C-15ADB5303E6E}"/>
              </a:ext>
            </a:extLst>
          </p:cNvPr>
          <p:cNvSpPr>
            <a:spLocks noGrp="1"/>
          </p:cNvSpPr>
          <p:nvPr>
            <p:ph type="title"/>
          </p:nvPr>
        </p:nvSpPr>
        <p:spPr>
          <a:xfrm>
            <a:off x="651294" y="106332"/>
            <a:ext cx="5253487" cy="1339940"/>
          </a:xfrm>
        </p:spPr>
        <p:txBody>
          <a:bodyPr/>
          <a:lstStyle/>
          <a:p>
            <a:r>
              <a:rPr lang="en-US">
                <a:latin typeface="Franklin Gothic Heavy"/>
                <a:cs typeface="Calibri Light"/>
              </a:rPr>
              <a:t>THE LUNGS</a:t>
            </a:r>
            <a:endParaRPr lang="en-US">
              <a:latin typeface="Franklin Gothic Heavy"/>
            </a:endParaRPr>
          </a:p>
        </p:txBody>
      </p:sp>
      <p:sp>
        <p:nvSpPr>
          <p:cNvPr id="3" name="Content Placeholder 2">
            <a:extLst>
              <a:ext uri="{FF2B5EF4-FFF2-40B4-BE49-F238E27FC236}">
                <a16:creationId xmlns:a16="http://schemas.microsoft.com/office/drawing/2014/main" id="{CC56EE98-D3E3-A409-4FE7-AB896FA283BF}"/>
              </a:ext>
            </a:extLst>
          </p:cNvPr>
          <p:cNvSpPr>
            <a:spLocks noGrp="1"/>
          </p:cNvSpPr>
          <p:nvPr>
            <p:ph idx="1"/>
          </p:nvPr>
        </p:nvSpPr>
        <p:spPr>
          <a:xfrm>
            <a:off x="277483" y="1164267"/>
            <a:ext cx="5871713" cy="1777791"/>
          </a:xfrm>
        </p:spPr>
        <p:txBody>
          <a:bodyPr vert="horz" lIns="91440" tIns="45720" rIns="91440" bIns="45720" rtlCol="0" anchor="t">
            <a:normAutofit/>
          </a:bodyPr>
          <a:lstStyle/>
          <a:p>
            <a:r>
              <a:rPr lang="en-US" sz="2400" dirty="0">
                <a:latin typeface="Times New Roman"/>
                <a:cs typeface="Calibri"/>
              </a:rPr>
              <a:t> </a:t>
            </a:r>
            <a:r>
              <a:rPr lang="en-US" sz="2400" dirty="0">
                <a:latin typeface="Times New Roman"/>
                <a:ea typeface="+mn-lt"/>
                <a:cs typeface="+mn-lt"/>
              </a:rPr>
              <a:t>The lungs are two spongy organs located in the thorax. They consist of elastic tissue, filled with an interlacing network of tubes and sacs that carry air and blood vessels that carry blood.</a:t>
            </a:r>
          </a:p>
          <a:p>
            <a:pPr marL="0" indent="0">
              <a:buNone/>
            </a:pPr>
            <a:endParaRPr lang="en-US">
              <a:cs typeface="Calibri"/>
            </a:endParaRPr>
          </a:p>
        </p:txBody>
      </p:sp>
      <p:sp>
        <p:nvSpPr>
          <p:cNvPr id="4" name="TextBox 3">
            <a:extLst>
              <a:ext uri="{FF2B5EF4-FFF2-40B4-BE49-F238E27FC236}">
                <a16:creationId xmlns:a16="http://schemas.microsoft.com/office/drawing/2014/main" id="{F8D1B79E-DED1-5856-5E16-E0524D84B0DB}"/>
              </a:ext>
            </a:extLst>
          </p:cNvPr>
          <p:cNvSpPr txBox="1"/>
          <p:nvPr/>
        </p:nvSpPr>
        <p:spPr>
          <a:xfrm>
            <a:off x="5687495" y="4224443"/>
            <a:ext cx="589159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400" dirty="0">
                <a:latin typeface="Times New Roman"/>
                <a:cs typeface="Calibri"/>
              </a:rPr>
              <a:t>Each lung is divided into lobes, the right lung into 3 lobes and  the left lung into 2. The left lung has an indentation called the cardiac depression or notch. for placement of the heart.</a:t>
            </a:r>
          </a:p>
        </p:txBody>
      </p:sp>
      <p:pic>
        <p:nvPicPr>
          <p:cNvPr id="5" name="Picture 5">
            <a:extLst>
              <a:ext uri="{FF2B5EF4-FFF2-40B4-BE49-F238E27FC236}">
                <a16:creationId xmlns:a16="http://schemas.microsoft.com/office/drawing/2014/main" id="{F3263A82-E86B-E91C-FD24-2DBDCE18BA9B}"/>
              </a:ext>
            </a:extLst>
          </p:cNvPr>
          <p:cNvPicPr>
            <a:picLocks noChangeAspect="1"/>
          </p:cNvPicPr>
          <p:nvPr/>
        </p:nvPicPr>
        <p:blipFill>
          <a:blip r:embed="rId2"/>
          <a:stretch>
            <a:fillRect/>
          </a:stretch>
        </p:blipFill>
        <p:spPr>
          <a:xfrm>
            <a:off x="6392174" y="104970"/>
            <a:ext cx="4684143" cy="3657571"/>
          </a:xfrm>
          <a:prstGeom prst="rect">
            <a:avLst/>
          </a:prstGeom>
        </p:spPr>
      </p:pic>
      <p:pic>
        <p:nvPicPr>
          <p:cNvPr id="6" name="Picture 6">
            <a:extLst>
              <a:ext uri="{FF2B5EF4-FFF2-40B4-BE49-F238E27FC236}">
                <a16:creationId xmlns:a16="http://schemas.microsoft.com/office/drawing/2014/main" id="{D98AF6D6-6B5B-5C16-5143-7E5A396AD368}"/>
              </a:ext>
            </a:extLst>
          </p:cNvPr>
          <p:cNvPicPr>
            <a:picLocks noChangeAspect="1"/>
          </p:cNvPicPr>
          <p:nvPr/>
        </p:nvPicPr>
        <p:blipFill>
          <a:blip r:embed="rId3"/>
          <a:stretch>
            <a:fillRect/>
          </a:stretch>
        </p:blipFill>
        <p:spPr>
          <a:xfrm>
            <a:off x="698740" y="2952940"/>
            <a:ext cx="4267199" cy="3770081"/>
          </a:xfrm>
          <a:prstGeom prst="rect">
            <a:avLst/>
          </a:prstGeom>
        </p:spPr>
      </p:pic>
    </p:spTree>
    <p:extLst>
      <p:ext uri="{BB962C8B-B14F-4D97-AF65-F5344CB8AC3E}">
        <p14:creationId xmlns:p14="http://schemas.microsoft.com/office/powerpoint/2010/main" val="951431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1">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5" name="Rectangle 33">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 name="Title 1">
            <a:extLst>
              <a:ext uri="{FF2B5EF4-FFF2-40B4-BE49-F238E27FC236}">
                <a16:creationId xmlns:a16="http://schemas.microsoft.com/office/drawing/2014/main" id="{35101C42-090C-4FFB-FEC1-CC188E3D41FB}"/>
              </a:ext>
            </a:extLst>
          </p:cNvPr>
          <p:cNvSpPr>
            <a:spLocks noGrp="1"/>
          </p:cNvSpPr>
          <p:nvPr>
            <p:ph type="title"/>
          </p:nvPr>
        </p:nvSpPr>
        <p:spPr>
          <a:xfrm>
            <a:off x="8016641" y="662400"/>
            <a:ext cx="3410309" cy="1492132"/>
          </a:xfrm>
        </p:spPr>
        <p:txBody>
          <a:bodyPr anchor="t">
            <a:normAutofit/>
          </a:bodyPr>
          <a:lstStyle/>
          <a:p>
            <a:r>
              <a:rPr lang="en-US">
                <a:latin typeface="Franklin Gothic Heavy"/>
                <a:cs typeface="Calibri Light"/>
              </a:rPr>
              <a:t>THE LUNGS</a:t>
            </a:r>
            <a:endParaRPr lang="en-US"/>
          </a:p>
        </p:txBody>
      </p:sp>
      <p:sp>
        <p:nvSpPr>
          <p:cNvPr id="46" name="Freeform: Shape 37">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8">
            <a:extLst>
              <a:ext uri="{FF2B5EF4-FFF2-40B4-BE49-F238E27FC236}">
                <a16:creationId xmlns:a16="http://schemas.microsoft.com/office/drawing/2014/main" id="{D9D88A4D-DE46-5899-6A79-3A7CC07F8179}"/>
              </a:ext>
            </a:extLst>
          </p:cNvPr>
          <p:cNvPicPr>
            <a:picLocks noChangeAspect="1"/>
          </p:cNvPicPr>
          <p:nvPr/>
        </p:nvPicPr>
        <p:blipFill>
          <a:blip r:embed="rId2"/>
          <a:stretch>
            <a:fillRect/>
          </a:stretch>
        </p:blipFill>
        <p:spPr>
          <a:xfrm>
            <a:off x="161201" y="1414532"/>
            <a:ext cx="7094198" cy="3928292"/>
          </a:xfrm>
          <a:prstGeom prst="rect">
            <a:avLst/>
          </a:prstGeom>
        </p:spPr>
      </p:pic>
      <p:sp>
        <p:nvSpPr>
          <p:cNvPr id="7" name="Content Placeholder 6">
            <a:extLst>
              <a:ext uri="{FF2B5EF4-FFF2-40B4-BE49-F238E27FC236}">
                <a16:creationId xmlns:a16="http://schemas.microsoft.com/office/drawing/2014/main" id="{864CC184-C7B1-E470-3479-CCD9CD8CB2D3}"/>
              </a:ext>
            </a:extLst>
          </p:cNvPr>
          <p:cNvSpPr>
            <a:spLocks noGrp="1"/>
          </p:cNvSpPr>
          <p:nvPr>
            <p:ph idx="1"/>
          </p:nvPr>
        </p:nvSpPr>
        <p:spPr>
          <a:xfrm>
            <a:off x="7800981" y="1782793"/>
            <a:ext cx="3625969" cy="4348007"/>
          </a:xfrm>
        </p:spPr>
        <p:txBody>
          <a:bodyPr vert="horz" lIns="91440" tIns="45720" rIns="91440" bIns="45720" rtlCol="0" anchor="t">
            <a:normAutofit lnSpcReduction="10000"/>
          </a:bodyPr>
          <a:lstStyle/>
          <a:p>
            <a:r>
              <a:rPr lang="en-US" dirty="0">
                <a:solidFill>
                  <a:schemeClr val="tx1">
                    <a:alpha val="60000"/>
                  </a:schemeClr>
                </a:solidFill>
                <a:latin typeface="Times New Roman"/>
                <a:ea typeface="+mn-lt"/>
                <a:cs typeface="+mn-lt"/>
              </a:rPr>
              <a:t>At the end of each </a:t>
            </a:r>
            <a:r>
              <a:rPr lang="en-US" dirty="0" err="1">
                <a:solidFill>
                  <a:schemeClr val="tx1">
                    <a:alpha val="60000"/>
                  </a:schemeClr>
                </a:solidFill>
                <a:latin typeface="Times New Roman"/>
                <a:ea typeface="+mn-lt"/>
                <a:cs typeface="+mn-lt"/>
              </a:rPr>
              <a:t>bronchiole,are</a:t>
            </a:r>
            <a:r>
              <a:rPr lang="en-US" dirty="0">
                <a:solidFill>
                  <a:schemeClr val="tx1">
                    <a:alpha val="60000"/>
                  </a:schemeClr>
                </a:solidFill>
                <a:latin typeface="Times New Roman"/>
                <a:ea typeface="+mn-lt"/>
                <a:cs typeface="+mn-lt"/>
              </a:rPr>
              <a:t> the alveoli </a:t>
            </a:r>
            <a:endParaRPr lang="en-US">
              <a:solidFill>
                <a:schemeClr val="tx1">
                  <a:alpha val="60000"/>
                </a:schemeClr>
              </a:solidFill>
              <a:latin typeface="Times New Roman"/>
              <a:cs typeface="Calibri"/>
            </a:endParaRPr>
          </a:p>
          <a:p>
            <a:r>
              <a:rPr lang="en-US" dirty="0">
                <a:solidFill>
                  <a:schemeClr val="tx1">
                    <a:alpha val="60000"/>
                  </a:schemeClr>
                </a:solidFill>
                <a:latin typeface="Times New Roman"/>
                <a:ea typeface="+mn-lt"/>
                <a:cs typeface="+mn-lt"/>
              </a:rPr>
              <a:t>The lungs contain about 300 million alveoli sacs, which are the air cells where the exchange of oxygen and carbon dioxide takes place with the capillarie</a:t>
            </a:r>
            <a:r>
              <a:rPr lang="en-US" sz="2000" dirty="0">
                <a:solidFill>
                  <a:schemeClr val="tx1">
                    <a:alpha val="60000"/>
                  </a:schemeClr>
                </a:solidFill>
                <a:latin typeface="Times New Roman"/>
                <a:ea typeface="+mn-lt"/>
                <a:cs typeface="+mn-lt"/>
              </a:rPr>
              <a:t>s.</a:t>
            </a:r>
            <a:endParaRPr lang="en-US" sz="2000" dirty="0">
              <a:solidFill>
                <a:schemeClr val="tx1">
                  <a:alpha val="60000"/>
                </a:schemeClr>
              </a:solidFill>
              <a:latin typeface="Times New Roman"/>
            </a:endParaRPr>
          </a:p>
        </p:txBody>
      </p:sp>
    </p:spTree>
    <p:extLst>
      <p:ext uri="{BB962C8B-B14F-4D97-AF65-F5344CB8AC3E}">
        <p14:creationId xmlns:p14="http://schemas.microsoft.com/office/powerpoint/2010/main" val="2873881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3B8A6984-1230-49D7-B72E-DE41BBFCC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3AF25D-CC10-B852-1C30-C488B591A91C}"/>
              </a:ext>
            </a:extLst>
          </p:cNvPr>
          <p:cNvSpPr>
            <a:spLocks noGrp="1"/>
          </p:cNvSpPr>
          <p:nvPr>
            <p:ph type="title"/>
          </p:nvPr>
        </p:nvSpPr>
        <p:spPr>
          <a:xfrm>
            <a:off x="838200" y="365760"/>
            <a:ext cx="10515600" cy="1325563"/>
          </a:xfrm>
        </p:spPr>
        <p:txBody>
          <a:bodyPr vert="horz" lIns="91440" tIns="45720" rIns="91440" bIns="45720" rtlCol="0" anchor="ctr">
            <a:normAutofit/>
          </a:bodyPr>
          <a:lstStyle/>
          <a:p>
            <a:r>
              <a:rPr lang="en-US" b="1" dirty="0">
                <a:solidFill>
                  <a:schemeClr val="bg1"/>
                </a:solidFill>
              </a:rPr>
              <a:t>                             MECHANISM</a:t>
            </a:r>
          </a:p>
        </p:txBody>
      </p:sp>
      <p:pic>
        <p:nvPicPr>
          <p:cNvPr id="5" name="Picture 7">
            <a:extLst>
              <a:ext uri="{FF2B5EF4-FFF2-40B4-BE49-F238E27FC236}">
                <a16:creationId xmlns:a16="http://schemas.microsoft.com/office/drawing/2014/main" id="{AD8E921A-1D62-05FF-09C3-389EAE2100CC}"/>
              </a:ext>
            </a:extLst>
          </p:cNvPr>
          <p:cNvPicPr>
            <a:picLocks noGrp="1" noChangeAspect="1"/>
          </p:cNvPicPr>
          <p:nvPr>
            <p:ph idx="1"/>
          </p:nvPr>
        </p:nvPicPr>
        <p:blipFill rotWithShape="1">
          <a:blip r:embed="rId2"/>
          <a:srcRect l="6688" r="8437" b="-1"/>
          <a:stretch/>
        </p:blipFill>
        <p:spPr>
          <a:xfrm>
            <a:off x="841248" y="2276857"/>
            <a:ext cx="5015484" cy="3900106"/>
          </a:xfrm>
          <a:prstGeom prst="rect">
            <a:avLst/>
          </a:prstGeom>
        </p:spPr>
      </p:pic>
      <p:sp>
        <p:nvSpPr>
          <p:cNvPr id="6" name="TextBox 5">
            <a:extLst>
              <a:ext uri="{FF2B5EF4-FFF2-40B4-BE49-F238E27FC236}">
                <a16:creationId xmlns:a16="http://schemas.microsoft.com/office/drawing/2014/main" id="{1F7A36D2-1AFC-AA9C-F29D-BB557148B52A}"/>
              </a:ext>
            </a:extLst>
          </p:cNvPr>
          <p:cNvSpPr txBox="1"/>
          <p:nvPr/>
        </p:nvSpPr>
        <p:spPr>
          <a:xfrm>
            <a:off x="6335270" y="2276857"/>
            <a:ext cx="5015484" cy="390010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000" dirty="0">
                <a:latin typeface="Times New Roman"/>
                <a:cs typeface="Times New Roman"/>
              </a:rPr>
              <a:t>When the lungs </a:t>
            </a:r>
            <a:r>
              <a:rPr lang="en-US" sz="2000" b="1" i="1" dirty="0">
                <a:latin typeface="Times New Roman"/>
                <a:cs typeface="Times New Roman"/>
              </a:rPr>
              <a:t>inhale</a:t>
            </a:r>
            <a:r>
              <a:rPr lang="en-US" sz="2000" dirty="0">
                <a:latin typeface="Times New Roman"/>
                <a:cs typeface="Times New Roman"/>
              </a:rPr>
              <a:t>, the </a:t>
            </a:r>
            <a:r>
              <a:rPr lang="en-US" sz="2000" b="1" i="1" dirty="0">
                <a:latin typeface="Times New Roman"/>
                <a:cs typeface="Times New Roman"/>
              </a:rPr>
              <a:t>diaphragm contracts</a:t>
            </a:r>
            <a:r>
              <a:rPr lang="en-US" sz="2000" dirty="0">
                <a:latin typeface="Times New Roman"/>
                <a:cs typeface="Times New Roman"/>
              </a:rPr>
              <a:t> and </a:t>
            </a:r>
            <a:r>
              <a:rPr lang="en-US" sz="2000" b="1" i="1" dirty="0">
                <a:latin typeface="Times New Roman"/>
                <a:cs typeface="Times New Roman"/>
              </a:rPr>
              <a:t>pulls</a:t>
            </a:r>
            <a:r>
              <a:rPr lang="en-US" sz="2000" dirty="0">
                <a:latin typeface="Times New Roman"/>
                <a:cs typeface="Times New Roman"/>
              </a:rPr>
              <a:t> </a:t>
            </a:r>
            <a:r>
              <a:rPr lang="en-US" sz="2000" b="1" i="1" dirty="0">
                <a:latin typeface="Times New Roman"/>
                <a:cs typeface="Times New Roman"/>
              </a:rPr>
              <a:t>downward</a:t>
            </a:r>
            <a:r>
              <a:rPr lang="en-US" sz="2000" dirty="0">
                <a:latin typeface="Times New Roman"/>
                <a:cs typeface="Times New Roman"/>
              </a:rPr>
              <a:t>. At the same time, the muscles between the ribs contract and pull upward. This </a:t>
            </a:r>
            <a:r>
              <a:rPr lang="en-US" sz="2000" b="1" i="1" dirty="0">
                <a:latin typeface="Times New Roman"/>
                <a:cs typeface="Times New Roman"/>
              </a:rPr>
              <a:t>increases </a:t>
            </a:r>
            <a:r>
              <a:rPr lang="en-US" sz="2000" dirty="0">
                <a:latin typeface="Times New Roman"/>
                <a:cs typeface="Times New Roman"/>
              </a:rPr>
              <a:t>the size of the </a:t>
            </a:r>
            <a:r>
              <a:rPr lang="en-US" sz="2000" b="1" i="1" dirty="0">
                <a:latin typeface="Times New Roman"/>
                <a:cs typeface="Times New Roman"/>
              </a:rPr>
              <a:t>thoracic cavity </a:t>
            </a:r>
            <a:r>
              <a:rPr lang="en-US" sz="2000" dirty="0">
                <a:latin typeface="Times New Roman"/>
                <a:cs typeface="Times New Roman"/>
              </a:rPr>
              <a:t>and </a:t>
            </a:r>
            <a:r>
              <a:rPr lang="en-US" sz="2000" b="1" i="1" dirty="0">
                <a:latin typeface="Times New Roman"/>
                <a:cs typeface="Times New Roman"/>
              </a:rPr>
              <a:t>decreases</a:t>
            </a:r>
            <a:r>
              <a:rPr lang="en-US" sz="2000" dirty="0">
                <a:latin typeface="Times New Roman"/>
                <a:cs typeface="Times New Roman"/>
              </a:rPr>
              <a:t> the </a:t>
            </a:r>
            <a:r>
              <a:rPr lang="en-US" sz="2000" b="1" i="1" dirty="0">
                <a:latin typeface="Times New Roman"/>
                <a:cs typeface="Times New Roman"/>
              </a:rPr>
              <a:t>pressure inside.</a:t>
            </a:r>
            <a:r>
              <a:rPr lang="en-US" sz="2000" dirty="0">
                <a:latin typeface="Times New Roman"/>
                <a:cs typeface="Times New Roman"/>
              </a:rPr>
              <a:t> As a result, air rushes in and fills the lungs.</a:t>
            </a:r>
          </a:p>
          <a:p>
            <a:pPr indent="-228600">
              <a:lnSpc>
                <a:spcPct val="90000"/>
              </a:lnSpc>
              <a:spcAft>
                <a:spcPts val="600"/>
              </a:spcAft>
              <a:buFont typeface="Arial" panose="020B0604020202020204" pitchFamily="34" charset="0"/>
              <a:buChar char="•"/>
            </a:pPr>
            <a:endParaRPr lang="en-US" sz="2000" dirty="0">
              <a:latin typeface="Times New Roman"/>
              <a:cs typeface="Times New Roman"/>
            </a:endParaRPr>
          </a:p>
          <a:p>
            <a:pPr marL="342900" indent="-228600">
              <a:lnSpc>
                <a:spcPct val="90000"/>
              </a:lnSpc>
              <a:spcAft>
                <a:spcPts val="600"/>
              </a:spcAft>
              <a:buFont typeface="Arial" panose="020B0604020202020204" pitchFamily="34" charset="0"/>
              <a:buChar char="•"/>
            </a:pPr>
            <a:r>
              <a:rPr lang="en-US" sz="2000" dirty="0">
                <a:latin typeface="Times New Roman"/>
                <a:cs typeface="Times New Roman"/>
              </a:rPr>
              <a:t>When the lungs </a:t>
            </a:r>
            <a:r>
              <a:rPr lang="en-US" sz="2000" b="1" i="1" dirty="0">
                <a:latin typeface="Times New Roman"/>
                <a:cs typeface="Times New Roman"/>
              </a:rPr>
              <a:t>exhale,</a:t>
            </a:r>
            <a:r>
              <a:rPr lang="en-US" sz="2000" dirty="0">
                <a:latin typeface="Times New Roman"/>
                <a:cs typeface="Times New Roman"/>
              </a:rPr>
              <a:t> the </a:t>
            </a:r>
            <a:r>
              <a:rPr lang="en-US" sz="2000" b="1" i="1" dirty="0">
                <a:latin typeface="Times New Roman"/>
                <a:cs typeface="Times New Roman"/>
              </a:rPr>
              <a:t>diaphragm relaxes,</a:t>
            </a:r>
            <a:r>
              <a:rPr lang="en-US" sz="2000" dirty="0">
                <a:latin typeface="Times New Roman"/>
                <a:cs typeface="Times New Roman"/>
              </a:rPr>
              <a:t> and the volume of the </a:t>
            </a:r>
            <a:r>
              <a:rPr lang="en-US" sz="2000" b="1" i="1" dirty="0">
                <a:latin typeface="Times New Roman"/>
                <a:cs typeface="Times New Roman"/>
              </a:rPr>
              <a:t>thoracic</a:t>
            </a:r>
            <a:r>
              <a:rPr lang="en-US" sz="2000" dirty="0">
                <a:latin typeface="Times New Roman"/>
                <a:cs typeface="Times New Roman"/>
              </a:rPr>
              <a:t> </a:t>
            </a:r>
            <a:r>
              <a:rPr lang="en-US" sz="2000" b="1" i="1" dirty="0">
                <a:latin typeface="Times New Roman"/>
                <a:cs typeface="Times New Roman"/>
              </a:rPr>
              <a:t>cavity decreases</a:t>
            </a:r>
            <a:r>
              <a:rPr lang="en-US" sz="2000" dirty="0">
                <a:latin typeface="Times New Roman"/>
                <a:cs typeface="Times New Roman"/>
              </a:rPr>
              <a:t>, while the </a:t>
            </a:r>
            <a:r>
              <a:rPr lang="en-US" sz="2000" b="1" i="1" dirty="0">
                <a:latin typeface="Times New Roman"/>
                <a:cs typeface="Times New Roman"/>
              </a:rPr>
              <a:t>pressure </a:t>
            </a:r>
            <a:r>
              <a:rPr lang="en-US" sz="2000" dirty="0">
                <a:latin typeface="Times New Roman"/>
                <a:cs typeface="Times New Roman"/>
              </a:rPr>
              <a:t>within it </a:t>
            </a:r>
            <a:r>
              <a:rPr lang="en-US" sz="2000" b="1" i="1" dirty="0">
                <a:latin typeface="Times New Roman"/>
                <a:cs typeface="Times New Roman"/>
              </a:rPr>
              <a:t>increases</a:t>
            </a:r>
            <a:r>
              <a:rPr lang="en-US" sz="2000" b="1" dirty="0">
                <a:latin typeface="Times New Roman"/>
                <a:cs typeface="Times New Roman"/>
              </a:rPr>
              <a:t>. </a:t>
            </a:r>
            <a:r>
              <a:rPr lang="en-US" sz="2000" dirty="0">
                <a:latin typeface="Times New Roman"/>
                <a:cs typeface="Times New Roman"/>
              </a:rPr>
              <a:t>As a result, the lungs contract and air is forced out.</a:t>
            </a:r>
          </a:p>
        </p:txBody>
      </p:sp>
    </p:spTree>
    <p:extLst>
      <p:ext uri="{BB962C8B-B14F-4D97-AF65-F5344CB8AC3E}">
        <p14:creationId xmlns:p14="http://schemas.microsoft.com/office/powerpoint/2010/main" val="3146947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5">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27">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4">
            <a:extLst>
              <a:ext uri="{FF2B5EF4-FFF2-40B4-BE49-F238E27FC236}">
                <a16:creationId xmlns:a16="http://schemas.microsoft.com/office/drawing/2014/main" id="{6B34CD41-0874-56BE-A3BA-8C0F67FF0C65}"/>
              </a:ext>
            </a:extLst>
          </p:cNvPr>
          <p:cNvPicPr>
            <a:picLocks noChangeAspect="1"/>
          </p:cNvPicPr>
          <p:nvPr/>
        </p:nvPicPr>
        <p:blipFill rotWithShape="1">
          <a:blip r:embed="rId2">
            <a:alphaModFix amt="60000"/>
          </a:blip>
          <a:srcRect l="2667"/>
          <a:stretch/>
        </p:blipFill>
        <p:spPr>
          <a:xfrm>
            <a:off x="-1" y="10"/>
            <a:ext cx="12192000" cy="6857990"/>
          </a:xfrm>
          <a:prstGeom prst="rect">
            <a:avLst/>
          </a:prstGeom>
        </p:spPr>
      </p:pic>
      <p:sp>
        <p:nvSpPr>
          <p:cNvPr id="2" name="Title 1">
            <a:extLst>
              <a:ext uri="{FF2B5EF4-FFF2-40B4-BE49-F238E27FC236}">
                <a16:creationId xmlns:a16="http://schemas.microsoft.com/office/drawing/2014/main" id="{0115CDAB-890D-F736-3295-3A45C6D6DB8F}"/>
              </a:ext>
            </a:extLst>
          </p:cNvPr>
          <p:cNvSpPr>
            <a:spLocks noGrp="1"/>
          </p:cNvSpPr>
          <p:nvPr>
            <p:ph type="title"/>
          </p:nvPr>
        </p:nvSpPr>
        <p:spPr>
          <a:xfrm>
            <a:off x="723729" y="-148113"/>
            <a:ext cx="9792471" cy="2057037"/>
          </a:xfrm>
        </p:spPr>
        <p:txBody>
          <a:bodyPr>
            <a:normAutofit/>
          </a:bodyPr>
          <a:lstStyle/>
          <a:p>
            <a:r>
              <a:rPr lang="en-US" u="sng">
                <a:solidFill>
                  <a:srgbClr val="FFFFFF"/>
                </a:solidFill>
                <a:latin typeface="Franklin Gothic Heavy"/>
                <a:cs typeface="Calibri Light"/>
              </a:rPr>
              <a:t>SUGGESTIONS</a:t>
            </a:r>
            <a:endParaRPr lang="en-US" u="sng">
              <a:solidFill>
                <a:srgbClr val="FFFFFF"/>
              </a:solidFill>
              <a:latin typeface="Franklin Gothic Heavy"/>
            </a:endParaRPr>
          </a:p>
        </p:txBody>
      </p:sp>
      <p:sp>
        <p:nvSpPr>
          <p:cNvPr id="3" name="Content Placeholder 2">
            <a:extLst>
              <a:ext uri="{FF2B5EF4-FFF2-40B4-BE49-F238E27FC236}">
                <a16:creationId xmlns:a16="http://schemas.microsoft.com/office/drawing/2014/main" id="{C5FCC08C-A819-EDA8-5BB2-08F5596D5859}"/>
              </a:ext>
            </a:extLst>
          </p:cNvPr>
          <p:cNvSpPr>
            <a:spLocks noGrp="1"/>
          </p:cNvSpPr>
          <p:nvPr>
            <p:ph idx="1"/>
          </p:nvPr>
        </p:nvSpPr>
        <p:spPr>
          <a:xfrm>
            <a:off x="364295" y="1721213"/>
            <a:ext cx="10511338" cy="3487724"/>
          </a:xfrm>
        </p:spPr>
        <p:txBody>
          <a:bodyPr vert="horz" lIns="91440" tIns="45720" rIns="91440" bIns="45720" rtlCol="0" anchor="t">
            <a:noAutofit/>
          </a:bodyPr>
          <a:lstStyle/>
          <a:p>
            <a:pPr marL="0" indent="0">
              <a:buNone/>
            </a:pPr>
            <a:r>
              <a:rPr lang="en-US" sz="3200" dirty="0">
                <a:solidFill>
                  <a:srgbClr val="FFFFFF"/>
                </a:solidFill>
                <a:latin typeface="Times New Roman"/>
                <a:cs typeface="Calibri" panose="020F0502020204030204"/>
              </a:rPr>
              <a:t>To improve functions of your lungs considering today's environmental conditions </a:t>
            </a:r>
          </a:p>
          <a:p>
            <a:r>
              <a:rPr lang="en-US" sz="3200" dirty="0">
                <a:solidFill>
                  <a:srgbClr val="FFFFFF"/>
                </a:solidFill>
                <a:latin typeface="Times New Roman"/>
                <a:cs typeface="Calibri" panose="020F0502020204030204"/>
              </a:rPr>
              <a:t>Don't Smoke</a:t>
            </a:r>
          </a:p>
          <a:p>
            <a:r>
              <a:rPr lang="en-US" sz="3200" dirty="0">
                <a:solidFill>
                  <a:srgbClr val="FFFFFF"/>
                </a:solidFill>
                <a:latin typeface="Times New Roman"/>
                <a:cs typeface="Calibri" panose="020F0502020204030204"/>
              </a:rPr>
              <a:t>Get Regular Check-Ups</a:t>
            </a:r>
          </a:p>
          <a:p>
            <a:r>
              <a:rPr lang="en-US" sz="3200" dirty="0">
                <a:solidFill>
                  <a:srgbClr val="FFFFFF"/>
                </a:solidFill>
                <a:latin typeface="Times New Roman"/>
                <a:cs typeface="Calibri" panose="020F0502020204030204"/>
              </a:rPr>
              <a:t>Exercise Daily</a:t>
            </a:r>
          </a:p>
          <a:p>
            <a:r>
              <a:rPr lang="en-US" sz="3200" dirty="0">
                <a:solidFill>
                  <a:srgbClr val="FFFFFF"/>
                </a:solidFill>
                <a:latin typeface="Times New Roman"/>
                <a:cs typeface="Calibri" panose="020F0502020204030204"/>
              </a:rPr>
              <a:t>Don't Burn Wood or Trash</a:t>
            </a:r>
          </a:p>
          <a:p>
            <a:r>
              <a:rPr lang="en-US" sz="3200" dirty="0">
                <a:solidFill>
                  <a:srgbClr val="FFFFFF"/>
                </a:solidFill>
                <a:latin typeface="Times New Roman"/>
                <a:cs typeface="Calibri" panose="020F0502020204030204"/>
              </a:rPr>
              <a:t>Avoid Exposure To Pollutants</a:t>
            </a:r>
          </a:p>
          <a:p>
            <a:r>
              <a:rPr lang="en-US" sz="3200" dirty="0">
                <a:solidFill>
                  <a:srgbClr val="FFFFFF"/>
                </a:solidFill>
                <a:latin typeface="Times New Roman"/>
                <a:cs typeface="Calibri" panose="020F0502020204030204"/>
              </a:rPr>
              <a:t>Breathe Deeply</a:t>
            </a:r>
          </a:p>
          <a:p>
            <a:endParaRPr lang="en-US" sz="2000">
              <a:solidFill>
                <a:srgbClr val="FFFFFF"/>
              </a:solidFill>
              <a:cs typeface="Calibri" panose="020F0502020204030204"/>
            </a:endParaRPr>
          </a:p>
        </p:txBody>
      </p:sp>
    </p:spTree>
    <p:extLst>
      <p:ext uri="{BB962C8B-B14F-4D97-AF65-F5344CB8AC3E}">
        <p14:creationId xmlns:p14="http://schemas.microsoft.com/office/powerpoint/2010/main" val="1803331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B4CC-939C-1E76-BE65-293AE350409A}"/>
              </a:ext>
            </a:extLst>
          </p:cNvPr>
          <p:cNvSpPr>
            <a:spLocks noGrp="1"/>
          </p:cNvSpPr>
          <p:nvPr>
            <p:ph type="title"/>
          </p:nvPr>
        </p:nvSpPr>
        <p:spPr>
          <a:xfrm>
            <a:off x="3713671" y="178219"/>
            <a:ext cx="5713563" cy="1339940"/>
          </a:xfrm>
        </p:spPr>
        <p:txBody>
          <a:bodyPr/>
          <a:lstStyle/>
          <a:p>
            <a:r>
              <a:rPr lang="en-US" u="sng" dirty="0">
                <a:latin typeface="Franklin Gothic Heavy"/>
                <a:cs typeface="Calibri Light"/>
              </a:rPr>
              <a:t>CONCLUSIONS</a:t>
            </a:r>
            <a:endParaRPr lang="en-US" u="sng" dirty="0">
              <a:latin typeface="Franklin Gothic Heavy"/>
            </a:endParaRPr>
          </a:p>
        </p:txBody>
      </p:sp>
      <p:sp>
        <p:nvSpPr>
          <p:cNvPr id="3" name="Content Placeholder 2">
            <a:extLst>
              <a:ext uri="{FF2B5EF4-FFF2-40B4-BE49-F238E27FC236}">
                <a16:creationId xmlns:a16="http://schemas.microsoft.com/office/drawing/2014/main" id="{E9507517-677B-C3E4-0323-986AC4D9C60D}"/>
              </a:ext>
            </a:extLst>
          </p:cNvPr>
          <p:cNvSpPr>
            <a:spLocks noGrp="1"/>
          </p:cNvSpPr>
          <p:nvPr>
            <p:ph idx="1"/>
          </p:nvPr>
        </p:nvSpPr>
        <p:spPr/>
        <p:txBody>
          <a:bodyPr vert="horz" lIns="91440" tIns="45720" rIns="91440" bIns="45720" rtlCol="0" anchor="t">
            <a:normAutofit/>
          </a:bodyPr>
          <a:lstStyle/>
          <a:p>
            <a:pPr marL="0" indent="0">
              <a:buNone/>
            </a:pPr>
            <a:r>
              <a:rPr lang="en-US" dirty="0">
                <a:latin typeface="Times New Roman"/>
                <a:cs typeface="Calibri"/>
              </a:rPr>
              <a:t> The respiratory system is important in gas exchange and works through inspiration and expiration.</a:t>
            </a:r>
            <a:endParaRPr lang="en-US">
              <a:latin typeface="Times New Roman"/>
              <a:cs typeface="Times New Roman"/>
            </a:endParaRPr>
          </a:p>
          <a:p>
            <a:pPr marL="0" indent="0">
              <a:buNone/>
            </a:pPr>
            <a:r>
              <a:rPr lang="en-US" dirty="0">
                <a:latin typeface="Times New Roman"/>
                <a:ea typeface="+mn-lt"/>
                <a:cs typeface="+mn-lt"/>
              </a:rPr>
              <a:t> The circulatory system is essential for the human body. It helps transport nutrients and oxygen throughout the body. The heart alerts us that we are alive by contracting.</a:t>
            </a:r>
            <a:endParaRPr lang="en-US">
              <a:latin typeface="Times New Roman"/>
              <a:cs typeface="Times New Roman"/>
            </a:endParaRPr>
          </a:p>
          <a:p>
            <a:pPr marL="0" indent="0">
              <a:buNone/>
            </a:pPr>
            <a:r>
              <a:rPr lang="en-US" dirty="0">
                <a:latin typeface="Times New Roman"/>
                <a:ea typeface="+mn-lt"/>
                <a:cs typeface="+mn-lt"/>
              </a:rPr>
              <a:t> The lung has served as a route of drug administration for thousands of years. Pulmonary drug delivery remains the preferred route for administration of various drugs. </a:t>
            </a:r>
            <a:endParaRPr lang="en-US">
              <a:latin typeface="Times New Roman"/>
              <a:cs typeface="Times New Roman"/>
            </a:endParaRPr>
          </a:p>
          <a:p>
            <a:pPr marL="0" indent="0">
              <a:buNone/>
            </a:pPr>
            <a:r>
              <a:rPr lang="en-US" dirty="0">
                <a:latin typeface="Times New Roman"/>
                <a:ea typeface="+mn-lt"/>
                <a:cs typeface="+mn-lt"/>
              </a:rPr>
              <a:t> The respiratory system is very important to the human body; without it, you would not be able to breathe, speak, or sing.</a:t>
            </a:r>
            <a:endParaRPr lang="en-US" dirty="0">
              <a:latin typeface="Calibri" panose="020F0502020204030204"/>
              <a:ea typeface="Calibri" panose="020F0502020204030204"/>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val="1832671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238B-710D-2A4E-0A93-2A14F5FAA201}"/>
              </a:ext>
            </a:extLst>
          </p:cNvPr>
          <p:cNvSpPr>
            <a:spLocks noGrp="1"/>
          </p:cNvSpPr>
          <p:nvPr>
            <p:ph type="title"/>
          </p:nvPr>
        </p:nvSpPr>
        <p:spPr>
          <a:xfrm>
            <a:off x="3843068" y="278861"/>
            <a:ext cx="3671978" cy="1339940"/>
          </a:xfrm>
        </p:spPr>
        <p:txBody>
          <a:bodyPr>
            <a:normAutofit fontScale="90000"/>
          </a:bodyPr>
          <a:lstStyle/>
          <a:p>
            <a:pPr algn="just"/>
            <a:r>
              <a:rPr lang="en-US" b="1" u="sng" dirty="0">
                <a:latin typeface="Franklin Gothic Heavy"/>
                <a:ea typeface="+mj-lt"/>
                <a:cs typeface="+mj-lt"/>
              </a:rPr>
              <a:t>REFERENCE:</a:t>
            </a:r>
            <a:endParaRPr lang="en-US" u="sng" dirty="0">
              <a:latin typeface="Franklin Gothic Heavy"/>
            </a:endParaRPr>
          </a:p>
          <a:p>
            <a:br>
              <a:rPr lang="en-US" dirty="0"/>
            </a:br>
            <a:endParaRPr lang="en-US" dirty="0"/>
          </a:p>
        </p:txBody>
      </p:sp>
      <p:sp>
        <p:nvSpPr>
          <p:cNvPr id="3" name="Content Placeholder 2">
            <a:extLst>
              <a:ext uri="{FF2B5EF4-FFF2-40B4-BE49-F238E27FC236}">
                <a16:creationId xmlns:a16="http://schemas.microsoft.com/office/drawing/2014/main" id="{287BDD9D-3633-2286-E442-F94B680E02CD}"/>
              </a:ext>
            </a:extLst>
          </p:cNvPr>
          <p:cNvSpPr>
            <a:spLocks noGrp="1"/>
          </p:cNvSpPr>
          <p:nvPr>
            <p:ph idx="1"/>
          </p:nvPr>
        </p:nvSpPr>
        <p:spPr>
          <a:xfrm>
            <a:off x="148087" y="1207399"/>
            <a:ext cx="11752052" cy="4552620"/>
          </a:xfrm>
        </p:spPr>
        <p:txBody>
          <a:bodyPr vert="horz" lIns="91440" tIns="45720" rIns="91440" bIns="45720" rtlCol="0" anchor="t">
            <a:noAutofit/>
          </a:bodyPr>
          <a:lstStyle/>
          <a:p>
            <a:pPr algn="just"/>
            <a:r>
              <a:rPr lang="en-US" dirty="0">
                <a:latin typeface="Times New Roman"/>
                <a:ea typeface="+mn-lt"/>
                <a:cs typeface="+mn-lt"/>
              </a:rPr>
              <a:t>[1]. Facchiano, L., Snyder, C. H., &amp; </a:t>
            </a:r>
            <a:r>
              <a:rPr lang="en-US" dirty="0" err="1">
                <a:latin typeface="Times New Roman"/>
                <a:ea typeface="+mn-lt"/>
                <a:cs typeface="+mn-lt"/>
              </a:rPr>
              <a:t>NúñNez</a:t>
            </a:r>
            <a:r>
              <a:rPr lang="en-US" dirty="0">
                <a:latin typeface="Times New Roman"/>
                <a:ea typeface="+mn-lt"/>
                <a:cs typeface="+mn-lt"/>
              </a:rPr>
              <a:t>. E. (2011). A literature review on breathing retraining as a self‐management strategy operationalized through Rosswurm and Larrabee's evidence‐based practice model. Journal of the American Academy of Nurse Practitioners, 23(8), 421-426.</a:t>
            </a:r>
            <a:endParaRPr lang="en-US">
              <a:latin typeface="Times New Roman"/>
              <a:cs typeface="Calibri" panose="020F0502020204030204"/>
            </a:endParaRPr>
          </a:p>
          <a:p>
            <a:pPr algn="just"/>
            <a:endParaRPr lang="en-US" dirty="0">
              <a:latin typeface="Times New Roman"/>
              <a:ea typeface="+mn-lt"/>
              <a:cs typeface="+mn-lt"/>
            </a:endParaRPr>
          </a:p>
          <a:p>
            <a:pPr algn="just"/>
            <a:r>
              <a:rPr lang="en-US" dirty="0">
                <a:latin typeface="Times New Roman"/>
                <a:ea typeface="+mn-lt"/>
                <a:cs typeface="+mn-lt"/>
              </a:rPr>
              <a:t>[2]. Boulding, R., Stacey, R., Niven, R., &amp; Fowler, S. J. (2016). Dysfunctional breathing: a review of the literature and proposal for classification. European Respiratory Review, 25(125 (14187-294.</a:t>
            </a:r>
            <a:endParaRPr lang="en-US">
              <a:latin typeface="Times New Roman"/>
              <a:cs typeface="Calibri"/>
            </a:endParaRPr>
          </a:p>
          <a:p>
            <a:pPr algn="just"/>
            <a:endParaRPr lang="en-US" dirty="0">
              <a:latin typeface="Times New Roman"/>
              <a:ea typeface="+mn-lt"/>
              <a:cs typeface="+mn-lt"/>
            </a:endParaRPr>
          </a:p>
          <a:p>
            <a:pPr algn="just"/>
            <a:r>
              <a:rPr lang="en-US" dirty="0">
                <a:latin typeface="Times New Roman"/>
                <a:ea typeface="+mn-lt"/>
                <a:cs typeface="+mn-lt"/>
              </a:rPr>
              <a:t>[3]. Gordon, K. E., &amp; Reed, O. (2020). The role of the pelvic floor in respiration: a multidisciplinary literature review. Journal of Voice, 34(2), 243-249.</a:t>
            </a:r>
            <a:endParaRPr lang="en-US">
              <a:latin typeface="Times New Roman"/>
              <a:cs typeface="Calibri"/>
            </a:endParaRPr>
          </a:p>
          <a:p>
            <a:pPr algn="just"/>
            <a:endParaRPr lang="en-US" sz="2000" dirty="0">
              <a:latin typeface="Times New Roman"/>
              <a:ea typeface="+mn-lt"/>
              <a:cs typeface="+mn-lt"/>
            </a:endParaRPr>
          </a:p>
          <a:p>
            <a:endParaRPr lang="en-US" dirty="0">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499823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1939061-4785-39B0-D8B4-EBAAD275C0E8}"/>
              </a:ext>
            </a:extLst>
          </p:cNvPr>
          <p:cNvSpPr txBox="1"/>
          <p:nvPr/>
        </p:nvSpPr>
        <p:spPr>
          <a:xfrm>
            <a:off x="804673" y="3320859"/>
            <a:ext cx="4573475" cy="207633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800" kern="1200">
                <a:solidFill>
                  <a:schemeClr val="bg1"/>
                </a:solidFill>
                <a:latin typeface="+mj-lt"/>
                <a:ea typeface="+mj-ea"/>
                <a:cs typeface="+mj-cs"/>
              </a:rPr>
              <a:t>THANK YOU</a:t>
            </a:r>
          </a:p>
        </p:txBody>
      </p:sp>
      <p:sp>
        <p:nvSpPr>
          <p:cNvPr id="11" name="Freeform: Shape 10">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Handshake">
            <a:extLst>
              <a:ext uri="{FF2B5EF4-FFF2-40B4-BE49-F238E27FC236}">
                <a16:creationId xmlns:a16="http://schemas.microsoft.com/office/drawing/2014/main" id="{DB435175-09D1-5322-E42A-4E1F2E8C1B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3262780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98199-0DCF-ECC8-B3AD-20C870912D0C}"/>
              </a:ext>
            </a:extLst>
          </p:cNvPr>
          <p:cNvSpPr txBox="1"/>
          <p:nvPr/>
        </p:nvSpPr>
        <p:spPr>
          <a:xfrm>
            <a:off x="398404" y="329544"/>
            <a:ext cx="1014663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accent6"/>
                </a:solidFill>
                <a:latin typeface="Franklin Gothic Heavy"/>
                <a:cs typeface="Calibri"/>
              </a:rPr>
              <a:t>RESPIRATORY SYSTEM PATHWAY</a:t>
            </a:r>
          </a:p>
        </p:txBody>
      </p:sp>
      <p:sp>
        <p:nvSpPr>
          <p:cNvPr id="16" name="Rectangle: Rounded Corners 15">
            <a:extLst>
              <a:ext uri="{FF2B5EF4-FFF2-40B4-BE49-F238E27FC236}">
                <a16:creationId xmlns:a16="http://schemas.microsoft.com/office/drawing/2014/main" id="{61544712-CAAE-3AF6-E1EE-722D94115ACD}"/>
              </a:ext>
            </a:extLst>
          </p:cNvPr>
          <p:cNvSpPr/>
          <p:nvPr/>
        </p:nvSpPr>
        <p:spPr>
          <a:xfrm>
            <a:off x="143468" y="1412040"/>
            <a:ext cx="3076754" cy="20128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Vrinda"/>
                <a:cs typeface="Vrinda"/>
              </a:rPr>
              <a:t>MOUTH/NOSE</a:t>
            </a:r>
          </a:p>
        </p:txBody>
      </p:sp>
      <p:sp>
        <p:nvSpPr>
          <p:cNvPr id="17" name="Rectangle: Rounded Corners 16">
            <a:extLst>
              <a:ext uri="{FF2B5EF4-FFF2-40B4-BE49-F238E27FC236}">
                <a16:creationId xmlns:a16="http://schemas.microsoft.com/office/drawing/2014/main" id="{68F1DDFF-CEFF-A51E-752D-3F80649F3D17}"/>
              </a:ext>
            </a:extLst>
          </p:cNvPr>
          <p:cNvSpPr/>
          <p:nvPr/>
        </p:nvSpPr>
        <p:spPr>
          <a:xfrm>
            <a:off x="8310113" y="1412347"/>
            <a:ext cx="3206150" cy="201282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Vrinda"/>
                <a:cs typeface="Vrinda"/>
              </a:rPr>
              <a:t>BRONCHI</a:t>
            </a:r>
          </a:p>
        </p:txBody>
      </p:sp>
      <p:sp>
        <p:nvSpPr>
          <p:cNvPr id="18" name="Rectangle: Rounded Corners 17">
            <a:extLst>
              <a:ext uri="{FF2B5EF4-FFF2-40B4-BE49-F238E27FC236}">
                <a16:creationId xmlns:a16="http://schemas.microsoft.com/office/drawing/2014/main" id="{D0BF2D57-D7E3-F1A7-9693-1AB6CC5FF062}"/>
              </a:ext>
            </a:extLst>
          </p:cNvPr>
          <p:cNvSpPr/>
          <p:nvPr/>
        </p:nvSpPr>
        <p:spPr>
          <a:xfrm>
            <a:off x="4223578" y="1423357"/>
            <a:ext cx="3148640" cy="20128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Vrinda"/>
                <a:cs typeface="Vrinda"/>
              </a:rPr>
              <a:t>TRACHEA</a:t>
            </a:r>
          </a:p>
        </p:txBody>
      </p:sp>
      <p:sp>
        <p:nvSpPr>
          <p:cNvPr id="19" name="Rectangle: Rounded Corners 18">
            <a:extLst>
              <a:ext uri="{FF2B5EF4-FFF2-40B4-BE49-F238E27FC236}">
                <a16:creationId xmlns:a16="http://schemas.microsoft.com/office/drawing/2014/main" id="{FC88AFBB-0809-04E3-957D-52AFBF5A4673}"/>
              </a:ext>
            </a:extLst>
          </p:cNvPr>
          <p:cNvSpPr/>
          <p:nvPr/>
        </p:nvSpPr>
        <p:spPr>
          <a:xfrm>
            <a:off x="37319" y="4440461"/>
            <a:ext cx="3278037" cy="20128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Vrinda"/>
                <a:cs typeface="Vrinda"/>
              </a:rPr>
              <a:t>RED BLOOD CELLS</a:t>
            </a:r>
          </a:p>
        </p:txBody>
      </p:sp>
      <p:sp>
        <p:nvSpPr>
          <p:cNvPr id="20" name="Rectangle: Rounded Corners 19">
            <a:extLst>
              <a:ext uri="{FF2B5EF4-FFF2-40B4-BE49-F238E27FC236}">
                <a16:creationId xmlns:a16="http://schemas.microsoft.com/office/drawing/2014/main" id="{3041C1BC-1F4C-CB36-6764-42D38EF9F8C0}"/>
              </a:ext>
            </a:extLst>
          </p:cNvPr>
          <p:cNvSpPr/>
          <p:nvPr/>
        </p:nvSpPr>
        <p:spPr>
          <a:xfrm>
            <a:off x="4226944" y="4384483"/>
            <a:ext cx="3148642" cy="20128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Vrinda"/>
                <a:cs typeface="Vrinda"/>
              </a:rPr>
              <a:t>ALVEOLI</a:t>
            </a:r>
          </a:p>
        </p:txBody>
      </p:sp>
      <p:sp>
        <p:nvSpPr>
          <p:cNvPr id="21" name="Rectangle: Rounded Corners 20">
            <a:extLst>
              <a:ext uri="{FF2B5EF4-FFF2-40B4-BE49-F238E27FC236}">
                <a16:creationId xmlns:a16="http://schemas.microsoft.com/office/drawing/2014/main" id="{C0919B12-84AC-5F66-B22A-1F96ADB99121}"/>
              </a:ext>
            </a:extLst>
          </p:cNvPr>
          <p:cNvSpPr/>
          <p:nvPr/>
        </p:nvSpPr>
        <p:spPr>
          <a:xfrm>
            <a:off x="8307972" y="4366433"/>
            <a:ext cx="3206150" cy="20128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ea typeface="+mn-lt"/>
                <a:cs typeface="+mn-lt"/>
              </a:rPr>
              <a:t>BRONCHIOLES</a:t>
            </a:r>
            <a:endParaRPr lang="en-US" sz="3200" dirty="0">
              <a:solidFill>
                <a:schemeClr val="tx1"/>
              </a:solidFill>
            </a:endParaRPr>
          </a:p>
        </p:txBody>
      </p:sp>
      <p:sp>
        <p:nvSpPr>
          <p:cNvPr id="22" name="Arrow: Right 21">
            <a:extLst>
              <a:ext uri="{FF2B5EF4-FFF2-40B4-BE49-F238E27FC236}">
                <a16:creationId xmlns:a16="http://schemas.microsoft.com/office/drawing/2014/main" id="{55FC6B30-6190-8626-F141-2D4FF40F8C48}"/>
              </a:ext>
            </a:extLst>
          </p:cNvPr>
          <p:cNvSpPr/>
          <p:nvPr/>
        </p:nvSpPr>
        <p:spPr>
          <a:xfrm>
            <a:off x="3277731" y="2284471"/>
            <a:ext cx="805131" cy="273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F44DDDB7-D079-5ECD-EBB4-63F5E1266E0A}"/>
              </a:ext>
            </a:extLst>
          </p:cNvPr>
          <p:cNvSpPr/>
          <p:nvPr/>
        </p:nvSpPr>
        <p:spPr>
          <a:xfrm>
            <a:off x="7488769" y="2263058"/>
            <a:ext cx="661357"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96983DBF-2EFB-ADED-717A-F5DFDE2E7253}"/>
              </a:ext>
            </a:extLst>
          </p:cNvPr>
          <p:cNvSpPr/>
          <p:nvPr/>
        </p:nvSpPr>
        <p:spPr>
          <a:xfrm>
            <a:off x="9492727" y="3516640"/>
            <a:ext cx="488830" cy="7763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939C96E3-4FCB-F143-104D-5CBC912F783E}"/>
              </a:ext>
            </a:extLst>
          </p:cNvPr>
          <p:cNvSpPr/>
          <p:nvPr/>
        </p:nvSpPr>
        <p:spPr>
          <a:xfrm>
            <a:off x="7454201" y="5225712"/>
            <a:ext cx="733246" cy="30192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AD4D7162-AD19-1A4A-BE2B-F40F5941630C}"/>
              </a:ext>
            </a:extLst>
          </p:cNvPr>
          <p:cNvSpPr/>
          <p:nvPr/>
        </p:nvSpPr>
        <p:spPr>
          <a:xfrm>
            <a:off x="3410493" y="5222040"/>
            <a:ext cx="747621" cy="3450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16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8F8DE1-B51D-95FB-538A-A8E1C255B2DB}"/>
              </a:ext>
            </a:extLst>
          </p:cNvPr>
          <p:cNvSpPr txBox="1"/>
          <p:nvPr/>
        </p:nvSpPr>
        <p:spPr>
          <a:xfrm>
            <a:off x="4236121" y="144078"/>
            <a:ext cx="52682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i="1" u="sng" dirty="0">
                <a:latin typeface="Franklin Gothic Heavy"/>
                <a:cs typeface="Calibri"/>
              </a:rPr>
              <a:t>OBJECTIVES</a:t>
            </a:r>
            <a:endParaRPr lang="en-US" sz="3600" i="1" u="sng" dirty="0">
              <a:latin typeface="Franklin Gothic Heavy"/>
            </a:endParaRPr>
          </a:p>
        </p:txBody>
      </p:sp>
      <p:sp>
        <p:nvSpPr>
          <p:cNvPr id="3" name="TextBox 2">
            <a:extLst>
              <a:ext uri="{FF2B5EF4-FFF2-40B4-BE49-F238E27FC236}">
                <a16:creationId xmlns:a16="http://schemas.microsoft.com/office/drawing/2014/main" id="{A84C32C1-5763-C2B5-2CCA-F4B789D02941}"/>
              </a:ext>
            </a:extLst>
          </p:cNvPr>
          <p:cNvSpPr txBox="1"/>
          <p:nvPr/>
        </p:nvSpPr>
        <p:spPr>
          <a:xfrm>
            <a:off x="397366" y="790449"/>
            <a:ext cx="11388090"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Wingdings"/>
              <a:buChar char="ü"/>
            </a:pPr>
            <a:r>
              <a:rPr lang="en-US" sz="3600" dirty="0">
                <a:latin typeface="Times New Roman"/>
                <a:ea typeface="+mn-lt"/>
                <a:cs typeface="+mn-lt"/>
              </a:rPr>
              <a:t>To State the overall functions of the respiratory system.</a:t>
            </a:r>
            <a:endParaRPr lang="en-US" sz="3600">
              <a:latin typeface="Times New Roman"/>
              <a:cs typeface="Calibri" panose="020F0502020204030204"/>
            </a:endParaRPr>
          </a:p>
          <a:p>
            <a:pPr marL="285750" indent="-285750" algn="just">
              <a:buFont typeface="Wingdings"/>
              <a:buChar char="ü"/>
            </a:pPr>
            <a:r>
              <a:rPr lang="en-US" sz="3600" dirty="0">
                <a:latin typeface="Times New Roman"/>
                <a:ea typeface="+mn-lt"/>
                <a:cs typeface="+mn-lt"/>
              </a:rPr>
              <a:t>To describe the importance of the respiratory system as a homeostatic mechanism.</a:t>
            </a:r>
            <a:endParaRPr lang="en-US" sz="3600">
              <a:latin typeface="Times New Roman"/>
              <a:cs typeface="Calibri" panose="020F0502020204030204"/>
            </a:endParaRPr>
          </a:p>
          <a:p>
            <a:pPr marL="285750" indent="-285750" algn="just">
              <a:buFont typeface="Wingdings"/>
              <a:buChar char="ü"/>
            </a:pPr>
            <a:r>
              <a:rPr lang="en-US" sz="3600" dirty="0">
                <a:latin typeface="Times New Roman"/>
                <a:ea typeface="+mn-lt"/>
                <a:cs typeface="+mn-lt"/>
              </a:rPr>
              <a:t>To describe secondary functions of the respiratory system.</a:t>
            </a:r>
            <a:endParaRPr lang="en-US" sz="3600">
              <a:latin typeface="Times New Roman"/>
              <a:cs typeface="Calibri" panose="020F0502020204030204"/>
            </a:endParaRPr>
          </a:p>
          <a:p>
            <a:pPr marL="285750" indent="-285750" algn="just">
              <a:buFont typeface="Wingdings"/>
              <a:buChar char="ü"/>
            </a:pPr>
            <a:r>
              <a:rPr lang="en-US" sz="3600" dirty="0">
                <a:latin typeface="Times New Roman"/>
                <a:ea typeface="+mn-lt"/>
                <a:cs typeface="+mn-lt"/>
              </a:rPr>
              <a:t>To limit the organs of the respiratory system.</a:t>
            </a:r>
            <a:endParaRPr lang="en-US" sz="3600">
              <a:latin typeface="Times New Roman"/>
              <a:cs typeface="Calibri" panose="020F0502020204030204"/>
            </a:endParaRPr>
          </a:p>
          <a:p>
            <a:pPr marL="285750" indent="-285750" algn="just">
              <a:buFont typeface="Wingdings"/>
              <a:buChar char="ü"/>
            </a:pPr>
            <a:r>
              <a:rPr lang="en-US" sz="3600" dirty="0">
                <a:latin typeface="Times New Roman"/>
                <a:ea typeface="+mn-lt"/>
                <a:cs typeface="+mn-lt"/>
              </a:rPr>
              <a:t>To describe the structural characteristics of the respiratory mucosa.</a:t>
            </a:r>
            <a:endParaRPr lang="en-US" sz="3600">
              <a:latin typeface="Times New Roman"/>
              <a:cs typeface="Calibri" panose="020F0502020204030204"/>
            </a:endParaRPr>
          </a:p>
          <a:p>
            <a:pPr marL="285750" indent="-285750" algn="just">
              <a:buFont typeface="Wingdings"/>
              <a:buChar char="ü"/>
            </a:pPr>
            <a:r>
              <a:rPr lang="en-US" sz="3600" dirty="0">
                <a:latin typeface="Times New Roman"/>
                <a:ea typeface="+mn-lt"/>
                <a:cs typeface="+mn-lt"/>
              </a:rPr>
              <a:t>The different measurements of lung capacity and breathing.</a:t>
            </a:r>
            <a:endParaRPr lang="en-US" sz="3600">
              <a:latin typeface="Times New Roman"/>
              <a:cs typeface="Calibri" panose="020F0502020204030204"/>
            </a:endParaRPr>
          </a:p>
          <a:p>
            <a:pPr marL="285750" indent="-285750" algn="just">
              <a:buFont typeface="Wingdings"/>
              <a:buChar char="ü"/>
            </a:pPr>
            <a:r>
              <a:rPr lang="en-US" sz="3600" dirty="0">
                <a:latin typeface="Times New Roman"/>
                <a:ea typeface="+mn-lt"/>
                <a:cs typeface="+mn-lt"/>
              </a:rPr>
              <a:t>The composition of inhaled and exhaled air</a:t>
            </a:r>
            <a:endParaRPr lang="en-US" sz="3600" dirty="0">
              <a:latin typeface="Times New Roman"/>
              <a:cs typeface="Calibri"/>
            </a:endParaRPr>
          </a:p>
          <a:p>
            <a:pPr algn="l"/>
            <a:endParaRPr lang="en-US" dirty="0">
              <a:cs typeface="Calibri"/>
            </a:endParaRPr>
          </a:p>
        </p:txBody>
      </p:sp>
    </p:spTree>
    <p:extLst>
      <p:ext uri="{BB962C8B-B14F-4D97-AF65-F5344CB8AC3E}">
        <p14:creationId xmlns:p14="http://schemas.microsoft.com/office/powerpoint/2010/main" val="2218051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E047C6-E77E-2196-04EE-337B6216F967}"/>
              </a:ext>
            </a:extLst>
          </p:cNvPr>
          <p:cNvSpPr txBox="1"/>
          <p:nvPr/>
        </p:nvSpPr>
        <p:spPr>
          <a:xfrm>
            <a:off x="439947" y="1015042"/>
            <a:ext cx="11326482"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sz="2000" dirty="0">
                <a:latin typeface="Times New Roman"/>
                <a:cs typeface="Times New Roman"/>
              </a:rPr>
              <a:t>In 2011 , Lynda Facchiano gave a review on Breathing retraining as a </a:t>
            </a:r>
            <a:r>
              <a:rPr lang="en-US" sz="2000" dirty="0" err="1">
                <a:latin typeface="Times New Roman"/>
                <a:cs typeface="Times New Roman"/>
              </a:rPr>
              <a:t>self management</a:t>
            </a:r>
            <a:r>
              <a:rPr lang="en-US" sz="2000" dirty="0">
                <a:latin typeface="Times New Roman"/>
                <a:cs typeface="Times New Roman"/>
              </a:rPr>
              <a:t> strategy “She critically appraise and synthesize the literature on breathing retraining as a self-management strategy for individuals with chronic obstructive pulmonary disease (COPD) guided by Rosswurm and Larrabee's evidence-based practice model . In the end she concluded that An exhaustive review of the literature revealed evidence that regularly practiced pursed lip breathing is an effective self-management strategy for individuals with COPD to improve their dyspnea".  [1]</a:t>
            </a:r>
          </a:p>
          <a:p>
            <a:pPr algn="just"/>
            <a:endParaRPr lang="en-US" sz="2000" dirty="0">
              <a:latin typeface="Times New Roman"/>
              <a:cs typeface="Calibri"/>
            </a:endParaRPr>
          </a:p>
          <a:p>
            <a:pPr algn="just">
              <a:buChar char="•"/>
            </a:pPr>
            <a:r>
              <a:rPr lang="en-US" sz="2000" dirty="0">
                <a:latin typeface="Times New Roman"/>
                <a:cs typeface="Times New Roman"/>
              </a:rPr>
              <a:t>In 2020 , Kate Emerich Gordan gave a review on Role of the pelvic floor in respiration “To conduct an interdisciplinary literature review on the function of the pelvic floor musculature during respiration and its role in phonation, particularly singing.  The physical medicine literature includes the pelvic floor musculature as having an important role in respiration, as a key player in the generation of intra-abdominal pressure, and as a primary expiratory muscle."  [2]</a:t>
            </a:r>
          </a:p>
          <a:p>
            <a:pPr algn="just"/>
            <a:endParaRPr lang="en-US" sz="2000" dirty="0">
              <a:latin typeface="Times New Roman"/>
              <a:cs typeface="Calibri" panose="020F0502020204030204"/>
            </a:endParaRPr>
          </a:p>
          <a:p>
            <a:pPr algn="just">
              <a:buChar char="•"/>
            </a:pPr>
            <a:r>
              <a:rPr lang="en-US" sz="2000" dirty="0">
                <a:latin typeface="Times New Roman"/>
                <a:cs typeface="Times New Roman"/>
              </a:rPr>
              <a:t>In 2011 , Joseph L Mathew gave a review on Acute respiratory infection and pneumonia in </a:t>
            </a:r>
            <a:r>
              <a:rPr lang="en-US" sz="2000" dirty="0" err="1">
                <a:latin typeface="Times New Roman"/>
                <a:cs typeface="Times New Roman"/>
              </a:rPr>
              <a:t>india</a:t>
            </a:r>
            <a:r>
              <a:rPr lang="en-US" sz="2000" dirty="0">
                <a:latin typeface="Times New Roman"/>
                <a:cs typeface="Times New Roman"/>
              </a:rPr>
              <a:t> “He identified , synthesize and summarize current evidence to guide scaling up of management of childhood acute respiratory infection/pneumonia in India, and identify existing knowledge gaps and he conclude that The systematic review summarizes current evidence on childhood ARI and pneumonia management and provides evidence to inform child health programs in India."  [3]</a:t>
            </a:r>
          </a:p>
          <a:p>
            <a:pPr algn="just"/>
            <a:endParaRPr lang="en-US" sz="2000" dirty="0">
              <a:latin typeface="TIM"/>
              <a:cs typeface="Calibri"/>
            </a:endParaRPr>
          </a:p>
        </p:txBody>
      </p:sp>
      <p:sp>
        <p:nvSpPr>
          <p:cNvPr id="3" name="TextBox 2">
            <a:extLst>
              <a:ext uri="{FF2B5EF4-FFF2-40B4-BE49-F238E27FC236}">
                <a16:creationId xmlns:a16="http://schemas.microsoft.com/office/drawing/2014/main" id="{620DD871-C639-1D06-C7B5-73C1E6421F6D}"/>
              </a:ext>
            </a:extLst>
          </p:cNvPr>
          <p:cNvSpPr txBox="1"/>
          <p:nvPr/>
        </p:nvSpPr>
        <p:spPr>
          <a:xfrm>
            <a:off x="3716089" y="362186"/>
            <a:ext cx="82685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u="sng" dirty="0">
                <a:latin typeface="Franklin Gothic Heavy"/>
                <a:cs typeface="Calibri"/>
              </a:rPr>
              <a:t>LITERATURE REVIEW</a:t>
            </a:r>
            <a:endParaRPr lang="en-US" sz="3200" u="sng" dirty="0">
              <a:latin typeface="Franklin Gothic Heavy"/>
            </a:endParaRPr>
          </a:p>
        </p:txBody>
      </p:sp>
    </p:spTree>
    <p:extLst>
      <p:ext uri="{BB962C8B-B14F-4D97-AF65-F5344CB8AC3E}">
        <p14:creationId xmlns:p14="http://schemas.microsoft.com/office/powerpoint/2010/main" val="995022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3455C2-63F2-D5EE-357D-27A6A1DDACB8}"/>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b="1" u="sng">
                <a:solidFill>
                  <a:srgbClr val="FFFFFF"/>
                </a:solidFill>
                <a:latin typeface="+mj-lt"/>
                <a:ea typeface="+mj-ea"/>
                <a:cs typeface="+mj-cs"/>
              </a:rPr>
              <a:t>QUESTIONS</a:t>
            </a:r>
            <a:endParaRPr lang="en-US" sz="5400" b="1">
              <a:solidFill>
                <a:srgbClr val="FFFFFF"/>
              </a:solidFill>
              <a:latin typeface="+mj-lt"/>
              <a:ea typeface="+mj-ea"/>
              <a:cs typeface="+mj-cs"/>
            </a:endParaRPr>
          </a:p>
        </p:txBody>
      </p:sp>
      <p:cxnSp>
        <p:nvCxnSpPr>
          <p:cNvPr id="47" name="Straight Connector 4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9270B357-4D0E-DB38-7C7C-1DCE494689DC}"/>
              </a:ext>
            </a:extLst>
          </p:cNvPr>
          <p:cNvPicPr>
            <a:picLocks noChangeAspect="1"/>
          </p:cNvPicPr>
          <p:nvPr/>
        </p:nvPicPr>
        <p:blipFill>
          <a:blip r:embed="rId2"/>
          <a:stretch>
            <a:fillRect/>
          </a:stretch>
        </p:blipFill>
        <p:spPr>
          <a:xfrm>
            <a:off x="6473828" y="2977788"/>
            <a:ext cx="5455917" cy="2823810"/>
          </a:xfrm>
          <a:prstGeom prst="rect">
            <a:avLst/>
          </a:prstGeom>
        </p:spPr>
      </p:pic>
      <p:pic>
        <p:nvPicPr>
          <p:cNvPr id="7" name="Picture 7">
            <a:extLst>
              <a:ext uri="{FF2B5EF4-FFF2-40B4-BE49-F238E27FC236}">
                <a16:creationId xmlns:a16="http://schemas.microsoft.com/office/drawing/2014/main" id="{913FAF30-9F31-95BE-3246-979F47AEE0D6}"/>
              </a:ext>
            </a:extLst>
          </p:cNvPr>
          <p:cNvPicPr>
            <a:picLocks noChangeAspect="1"/>
          </p:cNvPicPr>
          <p:nvPr/>
        </p:nvPicPr>
        <p:blipFill>
          <a:blip r:embed="rId3"/>
          <a:stretch>
            <a:fillRect/>
          </a:stretch>
        </p:blipFill>
        <p:spPr>
          <a:xfrm>
            <a:off x="296174" y="2981276"/>
            <a:ext cx="5518028" cy="3052052"/>
          </a:xfrm>
          <a:prstGeom prst="rect">
            <a:avLst/>
          </a:prstGeom>
        </p:spPr>
      </p:pic>
    </p:spTree>
    <p:extLst>
      <p:ext uri="{BB962C8B-B14F-4D97-AF65-F5344CB8AC3E}">
        <p14:creationId xmlns:p14="http://schemas.microsoft.com/office/powerpoint/2010/main" val="3751600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93F871-2532-0570-6D92-3BB8B291D756}"/>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18FA663B-46F9-764B-2AA2-572B549ECC24}"/>
              </a:ext>
            </a:extLst>
          </p:cNvPr>
          <p:cNvPicPr>
            <a:picLocks noChangeAspect="1"/>
          </p:cNvPicPr>
          <p:nvPr/>
        </p:nvPicPr>
        <p:blipFill>
          <a:blip r:embed="rId2"/>
          <a:stretch>
            <a:fillRect/>
          </a:stretch>
        </p:blipFill>
        <p:spPr>
          <a:xfrm>
            <a:off x="403454" y="2776687"/>
            <a:ext cx="5499049" cy="3039106"/>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8136C56A-D8EB-0D3E-971D-C993C1EEA4A1}"/>
              </a:ext>
            </a:extLst>
          </p:cNvPr>
          <p:cNvPicPr>
            <a:picLocks noChangeAspect="1"/>
          </p:cNvPicPr>
          <p:nvPr/>
        </p:nvPicPr>
        <p:blipFill>
          <a:blip r:embed="rId3"/>
          <a:stretch>
            <a:fillRect/>
          </a:stretch>
        </p:blipFill>
        <p:spPr>
          <a:xfrm>
            <a:off x="6358809" y="2906083"/>
            <a:ext cx="5455917" cy="2794691"/>
          </a:xfrm>
          <a:prstGeom prst="rect">
            <a:avLst/>
          </a:prstGeom>
        </p:spPr>
      </p:pic>
    </p:spTree>
    <p:extLst>
      <p:ext uri="{BB962C8B-B14F-4D97-AF65-F5344CB8AC3E}">
        <p14:creationId xmlns:p14="http://schemas.microsoft.com/office/powerpoint/2010/main" val="3777648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7079E82-801D-D780-C46D-6A9EF49B3C56}"/>
              </a:ext>
            </a:extLst>
          </p:cNvPr>
          <p:cNvSpPr txBox="1"/>
          <p:nvPr/>
        </p:nvSpPr>
        <p:spPr>
          <a:xfrm>
            <a:off x="546351" y="433545"/>
            <a:ext cx="11139854" cy="93044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u="sng">
                <a:solidFill>
                  <a:srgbClr val="FFFFFF"/>
                </a:solidFill>
                <a:latin typeface="+mj-lt"/>
                <a:ea typeface="+mj-ea"/>
                <a:cs typeface="+mj-cs"/>
              </a:rPr>
              <a:t>QUESTIONS</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45F6F706-35FA-2AAA-EF17-E8473E4FEB9B}"/>
              </a:ext>
            </a:extLst>
          </p:cNvPr>
          <p:cNvPicPr>
            <a:picLocks noChangeAspect="1"/>
          </p:cNvPicPr>
          <p:nvPr/>
        </p:nvPicPr>
        <p:blipFill>
          <a:blip r:embed="rId2"/>
          <a:stretch>
            <a:fillRect/>
          </a:stretch>
        </p:blipFill>
        <p:spPr>
          <a:xfrm>
            <a:off x="317190" y="3164876"/>
            <a:ext cx="5714709" cy="2607785"/>
          </a:xfrm>
          <a:prstGeom prst="rect">
            <a:avLst/>
          </a:prstGeom>
        </p:spPr>
      </p:pic>
      <p:cxnSp>
        <p:nvCxnSpPr>
          <p:cNvPr id="13"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DF97D1C-61E2-4F92-2C60-AF9EE98FEC35}"/>
              </a:ext>
            </a:extLst>
          </p:cNvPr>
          <p:cNvPicPr>
            <a:picLocks noChangeAspect="1"/>
          </p:cNvPicPr>
          <p:nvPr/>
        </p:nvPicPr>
        <p:blipFill>
          <a:blip r:embed="rId3"/>
          <a:stretch>
            <a:fillRect/>
          </a:stretch>
        </p:blipFill>
        <p:spPr>
          <a:xfrm>
            <a:off x="6416319" y="3078611"/>
            <a:ext cx="5455917" cy="2492767"/>
          </a:xfrm>
          <a:prstGeom prst="rect">
            <a:avLst/>
          </a:prstGeom>
        </p:spPr>
      </p:pic>
    </p:spTree>
    <p:extLst>
      <p:ext uri="{BB962C8B-B14F-4D97-AF65-F5344CB8AC3E}">
        <p14:creationId xmlns:p14="http://schemas.microsoft.com/office/powerpoint/2010/main" val="3831915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0</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Functions Of Respiratory System</vt:lpstr>
      <vt:lpstr>                        BREATHING</vt:lpstr>
      <vt:lpstr>PowerPoint Presentation</vt:lpstr>
      <vt:lpstr>NOSE AND NASAL CAVITY</vt:lpstr>
      <vt:lpstr>PHARYNX</vt:lpstr>
      <vt:lpstr>Three sections of the pharynx</vt:lpstr>
      <vt:lpstr>LARYNX</vt:lpstr>
      <vt:lpstr>TRACHEA</vt:lpstr>
      <vt:lpstr>THE LUNGS</vt:lpstr>
      <vt:lpstr>THE LUNGS</vt:lpstr>
      <vt:lpstr>                             MECHANISM</vt:lpstr>
      <vt:lpstr>SUGGESTIONS</vt:lpstr>
      <vt:lpstr>CONCLUSIONS</vt:lpstr>
      <vt:lpstr>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905</cp:revision>
  <dcterms:created xsi:type="dcterms:W3CDTF">2013-07-15T20:26:40Z</dcterms:created>
  <dcterms:modified xsi:type="dcterms:W3CDTF">2023-01-30T16:15:19Z</dcterms:modified>
</cp:coreProperties>
</file>